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3" r:id="rId2"/>
    <p:sldId id="274" r:id="rId3"/>
    <p:sldId id="275" r:id="rId4"/>
    <p:sldId id="269" r:id="rId5"/>
    <p:sldId id="256" r:id="rId6"/>
    <p:sldId id="276" r:id="rId7"/>
    <p:sldId id="257" r:id="rId8"/>
    <p:sldId id="267" r:id="rId9"/>
    <p:sldId id="258" r:id="rId10"/>
    <p:sldId id="259" r:id="rId11"/>
    <p:sldId id="260" r:id="rId12"/>
    <p:sldId id="261" r:id="rId13"/>
    <p:sldId id="263" r:id="rId14"/>
    <p:sldId id="265" r:id="rId15"/>
    <p:sldId id="266" r:id="rId16"/>
    <p:sldId id="262" r:id="rId17"/>
    <p:sldId id="271" r:id="rId18"/>
    <p:sldId id="277"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6"/>
    <p:restoredTop sz="94688"/>
  </p:normalViewPr>
  <p:slideViewPr>
    <p:cSldViewPr snapToGrid="0">
      <p:cViewPr>
        <p:scale>
          <a:sx n="117" d="100"/>
          <a:sy n="117" d="100"/>
        </p:scale>
        <p:origin x="144"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62143-206C-5342-941E-8518028F07FF}" type="datetimeFigureOut">
              <a:rPr lang="en-US" smtClean="0"/>
              <a:t>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FC370-D3E7-334A-866C-F0694B79F304}" type="slidenum">
              <a:rPr lang="en-US" smtClean="0"/>
              <a:t>‹#›</a:t>
            </a:fld>
            <a:endParaRPr lang="en-US"/>
          </a:p>
        </p:txBody>
      </p:sp>
    </p:spTree>
    <p:extLst>
      <p:ext uri="{BB962C8B-B14F-4D97-AF65-F5344CB8AC3E}">
        <p14:creationId xmlns:p14="http://schemas.microsoft.com/office/powerpoint/2010/main" val="54164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enough time t </a:t>
            </a:r>
            <a:r>
              <a:rPr lang="en-US" dirty="0" err="1"/>
              <a:t>lok</a:t>
            </a:r>
            <a:r>
              <a:rPr lang="en-US" dirty="0"/>
              <a:t> at majority of levee systems, so much imagery, lidar, satellite data, we don’t know the basics about the levee. ERDC wants consistency, levee ecosystem. Basic info about risk assessment. Defects: what can remote sensing do for remote sensing defects and understanding? What can it detect?</a:t>
            </a:r>
          </a:p>
        </p:txBody>
      </p:sp>
      <p:sp>
        <p:nvSpPr>
          <p:cNvPr id="4" name="Slide Number Placeholder 3"/>
          <p:cNvSpPr>
            <a:spLocks noGrp="1"/>
          </p:cNvSpPr>
          <p:nvPr>
            <p:ph type="sldNum" sz="quarter" idx="5"/>
          </p:nvPr>
        </p:nvSpPr>
        <p:spPr/>
        <p:txBody>
          <a:bodyPr/>
          <a:lstStyle/>
          <a:p>
            <a:fld id="{3EDFC370-D3E7-334A-866C-F0694B79F304}" type="slidenum">
              <a:rPr lang="en-US" smtClean="0"/>
              <a:t>3</a:t>
            </a:fld>
            <a:endParaRPr lang="en-US"/>
          </a:p>
        </p:txBody>
      </p:sp>
    </p:spTree>
    <p:extLst>
      <p:ext uri="{BB962C8B-B14F-4D97-AF65-F5344CB8AC3E}">
        <p14:creationId xmlns:p14="http://schemas.microsoft.com/office/powerpoint/2010/main" val="11254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can convincingly say that these gages are aggrading centimeters a year! Those dots we looked at</a:t>
            </a:r>
          </a:p>
        </p:txBody>
      </p:sp>
      <p:sp>
        <p:nvSpPr>
          <p:cNvPr id="4" name="Slide Number Placeholder 3"/>
          <p:cNvSpPr>
            <a:spLocks noGrp="1"/>
          </p:cNvSpPr>
          <p:nvPr>
            <p:ph type="sldNum" sz="quarter" idx="5"/>
          </p:nvPr>
        </p:nvSpPr>
        <p:spPr/>
        <p:txBody>
          <a:bodyPr/>
          <a:lstStyle/>
          <a:p>
            <a:fld id="{3EDFC370-D3E7-334A-866C-F0694B79F304}" type="slidenum">
              <a:rPr lang="en-US" smtClean="0"/>
              <a:t>17</a:t>
            </a:fld>
            <a:endParaRPr lang="en-US"/>
          </a:p>
        </p:txBody>
      </p:sp>
    </p:spTree>
    <p:extLst>
      <p:ext uri="{BB962C8B-B14F-4D97-AF65-F5344CB8AC3E}">
        <p14:creationId xmlns:p14="http://schemas.microsoft.com/office/powerpoint/2010/main" val="880503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C3A0-4428-043A-936E-1FB2774476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6137EA-F3C8-275B-95E1-A9CFF5C9F7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B71F2E-87DB-286F-8246-AE2BB0A370F2}"/>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5" name="Footer Placeholder 4">
            <a:extLst>
              <a:ext uri="{FF2B5EF4-FFF2-40B4-BE49-F238E27FC236}">
                <a16:creationId xmlns:a16="http://schemas.microsoft.com/office/drawing/2014/main" id="{0C55A331-C96E-37CE-2985-F73E3D77A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FE19B-DFF7-D1FA-5E08-24BBCCE88DFA}"/>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141168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4117-52E9-F578-2ADC-30A46FF6C3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E9C6F5-90C9-601A-1D0C-456223F171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76992-AEBC-6C9E-8705-D1F9F2D04FCE}"/>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5" name="Footer Placeholder 4">
            <a:extLst>
              <a:ext uri="{FF2B5EF4-FFF2-40B4-BE49-F238E27FC236}">
                <a16:creationId xmlns:a16="http://schemas.microsoft.com/office/drawing/2014/main" id="{A13958E2-A96B-FA32-3C94-C176D7D8C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31FC3-7414-2E22-DA98-78D17C2F8103}"/>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237195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226864-24AB-46CF-60F5-DE8FD4B80D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CB3EE9-6912-562E-2272-488B1701A4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B5BFC-9537-D2E0-2AEF-28580285B1BC}"/>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5" name="Footer Placeholder 4">
            <a:extLst>
              <a:ext uri="{FF2B5EF4-FFF2-40B4-BE49-F238E27FC236}">
                <a16:creationId xmlns:a16="http://schemas.microsoft.com/office/drawing/2014/main" id="{8936B8F8-3E0E-EDCC-8383-A3C080C9E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C7391-EEF8-BC1F-3939-31E370FB80B6}"/>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4289787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41AA-E48F-D95A-1A0D-60784A8EA0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E00EE-A112-C3F4-D3FD-673862E7E3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081FE-699E-0BAE-A2DD-AF5F1ABE66A9}"/>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5" name="Footer Placeholder 4">
            <a:extLst>
              <a:ext uri="{FF2B5EF4-FFF2-40B4-BE49-F238E27FC236}">
                <a16:creationId xmlns:a16="http://schemas.microsoft.com/office/drawing/2014/main" id="{70E2F930-87B6-1716-9D94-E62734AF0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544CC-5890-88A0-0EE8-3747A385F62C}"/>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3438608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249F-CA45-0823-DFB9-E1BAFDFB63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6E0905-7A33-8F22-106C-B07D062192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3852F8-C2C5-AE22-135B-250564213C49}"/>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5" name="Footer Placeholder 4">
            <a:extLst>
              <a:ext uri="{FF2B5EF4-FFF2-40B4-BE49-F238E27FC236}">
                <a16:creationId xmlns:a16="http://schemas.microsoft.com/office/drawing/2014/main" id="{0E1BFCBE-6E9F-EFE1-D519-F15DB3EB0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2006B-28D1-E4E3-A860-51CB0EA216DF}"/>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4121879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EA0A9-C208-1B19-304B-12F97BA7CA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1BEBBE-E0E6-0E8B-4B3E-52486A2E23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0BE23E-D7FA-86C7-D097-DB6EED838D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3DC243-411D-F8ED-5052-BDF2BB15D589}"/>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6" name="Footer Placeholder 5">
            <a:extLst>
              <a:ext uri="{FF2B5EF4-FFF2-40B4-BE49-F238E27FC236}">
                <a16:creationId xmlns:a16="http://schemas.microsoft.com/office/drawing/2014/main" id="{BF4AC252-311E-A8B2-68DC-80F06B2298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1DBD8A-3B44-6F86-B1DD-C5BE0DDE993A}"/>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237170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7612-16E4-C5EE-5BD5-C784969F2C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9B0E9C-59EF-A345-31B4-133A3362A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91D9FA-B019-50F3-CDC5-5B40032590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3F6ACB-DE1E-57D9-F6F4-C8FD0E9F9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D7E348-3FE8-8B45-0DC3-8902DF3181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A9A1CB-C241-5547-4500-16F01AF97FC5}"/>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8" name="Footer Placeholder 7">
            <a:extLst>
              <a:ext uri="{FF2B5EF4-FFF2-40B4-BE49-F238E27FC236}">
                <a16:creationId xmlns:a16="http://schemas.microsoft.com/office/drawing/2014/main" id="{3293BB6B-A91D-E4F2-1A79-94E4EFBBA8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1BB2B3-4449-E9B8-1663-750853E0F60B}"/>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170196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6931-8817-83F6-3AAF-372C70F607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16157D-2CFC-CB92-51B7-90CE261DFD33}"/>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4" name="Footer Placeholder 3">
            <a:extLst>
              <a:ext uri="{FF2B5EF4-FFF2-40B4-BE49-F238E27FC236}">
                <a16:creationId xmlns:a16="http://schemas.microsoft.com/office/drawing/2014/main" id="{DDC1F7E7-C0E2-EF5D-0A6C-DAEC69A538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323D03-F438-B108-1DDB-B515EDDD03F6}"/>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3177870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514922-7382-3C6E-E670-2A6C11F8E368}"/>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3" name="Footer Placeholder 2">
            <a:extLst>
              <a:ext uri="{FF2B5EF4-FFF2-40B4-BE49-F238E27FC236}">
                <a16:creationId xmlns:a16="http://schemas.microsoft.com/office/drawing/2014/main" id="{AD918121-582D-438D-A8C7-F71ECFCA69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AB0000-A871-E66A-4E43-8A2B959F2B97}"/>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183432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AFDA-2808-E627-5458-978B37C82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1E4B2B-95F8-29E4-30D1-FE62A8614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B4C20A-595C-1501-4E5A-FD4FB6B97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F710AE-AC03-248A-E267-E0AB376D06FF}"/>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6" name="Footer Placeholder 5">
            <a:extLst>
              <a:ext uri="{FF2B5EF4-FFF2-40B4-BE49-F238E27FC236}">
                <a16:creationId xmlns:a16="http://schemas.microsoft.com/office/drawing/2014/main" id="{09D6BF8B-25E8-0954-A301-B423BAF2F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EDED51-98DD-D5C9-122F-85AEB94A63A1}"/>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191544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DF30-859F-1003-9C7B-1DDDD7477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DB9379-6E73-7293-AD48-BD7D37CBF3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359D86-A6B1-0C33-A16A-055F6C7D9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49496B-B0A6-34B4-82D2-900A1B3CC061}"/>
              </a:ext>
            </a:extLst>
          </p:cNvPr>
          <p:cNvSpPr>
            <a:spLocks noGrp="1"/>
          </p:cNvSpPr>
          <p:nvPr>
            <p:ph type="dt" sz="half" idx="10"/>
          </p:nvPr>
        </p:nvSpPr>
        <p:spPr/>
        <p:txBody>
          <a:bodyPr/>
          <a:lstStyle/>
          <a:p>
            <a:fld id="{079BF665-D15B-4844-B868-CCD5F896661D}" type="datetimeFigureOut">
              <a:rPr lang="en-US" smtClean="0"/>
              <a:t>1/3/24</a:t>
            </a:fld>
            <a:endParaRPr lang="en-US"/>
          </a:p>
        </p:txBody>
      </p:sp>
      <p:sp>
        <p:nvSpPr>
          <p:cNvPr id="6" name="Footer Placeholder 5">
            <a:extLst>
              <a:ext uri="{FF2B5EF4-FFF2-40B4-BE49-F238E27FC236}">
                <a16:creationId xmlns:a16="http://schemas.microsoft.com/office/drawing/2014/main" id="{7D6FDCC9-0B41-29E0-AF58-C7EFD66A6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CBAD5-50A1-CC4B-EAE7-07034D4D7E9A}"/>
              </a:ext>
            </a:extLst>
          </p:cNvPr>
          <p:cNvSpPr>
            <a:spLocks noGrp="1"/>
          </p:cNvSpPr>
          <p:nvPr>
            <p:ph type="sldNum" sz="quarter" idx="12"/>
          </p:nvPr>
        </p:nvSpPr>
        <p:spPr/>
        <p:txBody>
          <a:bodyPr/>
          <a:lstStyle/>
          <a:p>
            <a:fld id="{D7B52728-AC55-3E4B-8890-78462FC24559}" type="slidenum">
              <a:rPr lang="en-US" smtClean="0"/>
              <a:t>‹#›</a:t>
            </a:fld>
            <a:endParaRPr lang="en-US"/>
          </a:p>
        </p:txBody>
      </p:sp>
    </p:spTree>
    <p:extLst>
      <p:ext uri="{BB962C8B-B14F-4D97-AF65-F5344CB8AC3E}">
        <p14:creationId xmlns:p14="http://schemas.microsoft.com/office/powerpoint/2010/main" val="3038853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92CB8-A8C3-C5C8-4E44-4FCAD9345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21906-6606-BDFB-347F-2F2BDAA6D7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371B-98D5-C8AA-30B0-F75F1F85E3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BF665-D15B-4844-B868-CCD5F896661D}" type="datetimeFigureOut">
              <a:rPr lang="en-US" smtClean="0"/>
              <a:t>1/3/24</a:t>
            </a:fld>
            <a:endParaRPr lang="en-US"/>
          </a:p>
        </p:txBody>
      </p:sp>
      <p:sp>
        <p:nvSpPr>
          <p:cNvPr id="5" name="Footer Placeholder 4">
            <a:extLst>
              <a:ext uri="{FF2B5EF4-FFF2-40B4-BE49-F238E27FC236}">
                <a16:creationId xmlns:a16="http://schemas.microsoft.com/office/drawing/2014/main" id="{4E6AA668-2F30-618E-DDD2-B06379B2A3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475FAA-C4E8-4767-38DF-7F67C5E9E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52728-AC55-3E4B-8890-78462FC24559}" type="slidenum">
              <a:rPr lang="en-US" smtClean="0"/>
              <a:t>‹#›</a:t>
            </a:fld>
            <a:endParaRPr lang="en-US"/>
          </a:p>
        </p:txBody>
      </p:sp>
    </p:spTree>
    <p:extLst>
      <p:ext uri="{BB962C8B-B14F-4D97-AF65-F5344CB8AC3E}">
        <p14:creationId xmlns:p14="http://schemas.microsoft.com/office/powerpoint/2010/main" val="353715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hyperlink" Target="https://doi.org/10.1130/G34070.1"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53243/R000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levees.sec.usace.army.mil/develop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F087-75EE-41F1-C106-93986D3FA044}"/>
              </a:ext>
            </a:extLst>
          </p:cNvPr>
          <p:cNvSpPr>
            <a:spLocks noGrp="1"/>
          </p:cNvSpPr>
          <p:nvPr>
            <p:ph type="ctrTitle"/>
          </p:nvPr>
        </p:nvSpPr>
        <p:spPr/>
        <p:txBody>
          <a:bodyPr/>
          <a:lstStyle/>
          <a:p>
            <a:r>
              <a:rPr lang="en-US" dirty="0"/>
              <a:t>IU Group Update</a:t>
            </a:r>
          </a:p>
        </p:txBody>
      </p:sp>
      <p:sp>
        <p:nvSpPr>
          <p:cNvPr id="3" name="Subtitle 2">
            <a:extLst>
              <a:ext uri="{FF2B5EF4-FFF2-40B4-BE49-F238E27FC236}">
                <a16:creationId xmlns:a16="http://schemas.microsoft.com/office/drawing/2014/main" id="{9C4C23EB-598C-7665-0B93-FF6E1E14429F}"/>
              </a:ext>
            </a:extLst>
          </p:cNvPr>
          <p:cNvSpPr>
            <a:spLocks noGrp="1"/>
          </p:cNvSpPr>
          <p:nvPr>
            <p:ph type="subTitle" idx="1"/>
          </p:nvPr>
        </p:nvSpPr>
        <p:spPr/>
        <p:txBody>
          <a:bodyPr/>
          <a:lstStyle/>
          <a:p>
            <a:r>
              <a:rPr lang="en-US" dirty="0"/>
              <a:t>Doug Edmonds (Co-PI) &amp; Jake Gearon (PhD Candidate)</a:t>
            </a:r>
          </a:p>
          <a:p>
            <a:r>
              <a:rPr lang="en-US" dirty="0"/>
              <a:t>Jan 3</a:t>
            </a:r>
          </a:p>
        </p:txBody>
      </p:sp>
    </p:spTree>
    <p:extLst>
      <p:ext uri="{BB962C8B-B14F-4D97-AF65-F5344CB8AC3E}">
        <p14:creationId xmlns:p14="http://schemas.microsoft.com/office/powerpoint/2010/main" val="4144118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5C30-9E15-968A-E8D1-7DD49F8269F0}"/>
              </a:ext>
            </a:extLst>
          </p:cNvPr>
          <p:cNvSpPr>
            <a:spLocks noGrp="1"/>
          </p:cNvSpPr>
          <p:nvPr>
            <p:ph type="title"/>
          </p:nvPr>
        </p:nvSpPr>
        <p:spPr/>
        <p:txBody>
          <a:bodyPr/>
          <a:lstStyle/>
          <a:p>
            <a:r>
              <a:rPr lang="en-US" dirty="0"/>
              <a:t>Overview of crevasse channel, scale unknown</a:t>
            </a:r>
          </a:p>
        </p:txBody>
      </p:sp>
      <p:sp>
        <p:nvSpPr>
          <p:cNvPr id="3" name="Content Placeholder 2">
            <a:extLst>
              <a:ext uri="{FF2B5EF4-FFF2-40B4-BE49-F238E27FC236}">
                <a16:creationId xmlns:a16="http://schemas.microsoft.com/office/drawing/2014/main" id="{C4087C5E-A156-88E4-5BB8-323601ED211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517481-6CEE-5857-F15C-BD39E0785960}"/>
              </a:ext>
            </a:extLst>
          </p:cNvPr>
          <p:cNvPicPr>
            <a:picLocks noChangeAspect="1"/>
          </p:cNvPicPr>
          <p:nvPr/>
        </p:nvPicPr>
        <p:blipFill>
          <a:blip r:embed="rId2"/>
          <a:stretch>
            <a:fillRect/>
          </a:stretch>
        </p:blipFill>
        <p:spPr>
          <a:xfrm>
            <a:off x="3057296" y="2002630"/>
            <a:ext cx="6077408" cy="3997327"/>
          </a:xfrm>
          <a:prstGeom prst="rect">
            <a:avLst/>
          </a:prstGeom>
        </p:spPr>
      </p:pic>
    </p:spTree>
    <p:extLst>
      <p:ext uri="{BB962C8B-B14F-4D97-AF65-F5344CB8AC3E}">
        <p14:creationId xmlns:p14="http://schemas.microsoft.com/office/powerpoint/2010/main" val="731984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91BE-A32D-B847-FC62-E5CC631E686E}"/>
              </a:ext>
            </a:extLst>
          </p:cNvPr>
          <p:cNvSpPr>
            <a:spLocks noGrp="1"/>
          </p:cNvSpPr>
          <p:nvPr>
            <p:ph type="title"/>
          </p:nvPr>
        </p:nvSpPr>
        <p:spPr>
          <a:xfrm>
            <a:off x="552298" y="218877"/>
            <a:ext cx="10515600" cy="1325563"/>
          </a:xfrm>
        </p:spPr>
        <p:txBody>
          <a:bodyPr/>
          <a:lstStyle/>
          <a:p>
            <a:r>
              <a:rPr lang="en-US" dirty="0"/>
              <a:t>Pocahontas, AR</a:t>
            </a:r>
          </a:p>
        </p:txBody>
      </p:sp>
      <p:pic>
        <p:nvPicPr>
          <p:cNvPr id="1026" name="Picture 2">
            <a:extLst>
              <a:ext uri="{FF2B5EF4-FFF2-40B4-BE49-F238E27FC236}">
                <a16:creationId xmlns:a16="http://schemas.microsoft.com/office/drawing/2014/main" id="{452CE2B1-6A4F-F060-52D7-907FB361C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151" y="1550486"/>
            <a:ext cx="5418551" cy="3757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5B97D4-3C4E-AF34-ACD3-270725E75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98" y="1550486"/>
            <a:ext cx="5190777" cy="3763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021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0458-E189-DA48-DD00-C54389700B01}"/>
              </a:ext>
            </a:extLst>
          </p:cNvPr>
          <p:cNvSpPr>
            <a:spLocks noGrp="1"/>
          </p:cNvSpPr>
          <p:nvPr>
            <p:ph type="title"/>
          </p:nvPr>
        </p:nvSpPr>
        <p:spPr/>
        <p:txBody>
          <a:bodyPr/>
          <a:lstStyle/>
          <a:p>
            <a:endParaRPr lang="en-US"/>
          </a:p>
        </p:txBody>
      </p:sp>
      <p:pic>
        <p:nvPicPr>
          <p:cNvPr id="4" name="pocahontas_blackriver.mp4">
            <a:hlinkClick r:id="" action="ppaction://media"/>
            <a:extLst>
              <a:ext uri="{FF2B5EF4-FFF2-40B4-BE49-F238E27FC236}">
                <a16:creationId xmlns:a16="http://schemas.microsoft.com/office/drawing/2014/main" id="{EFF4BDAA-216C-627A-1DFE-F9DAC3B57F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6" cy="6858000"/>
          </a:xfrm>
        </p:spPr>
      </p:pic>
      <p:sp>
        <p:nvSpPr>
          <p:cNvPr id="8" name="Freeform 7">
            <a:extLst>
              <a:ext uri="{FF2B5EF4-FFF2-40B4-BE49-F238E27FC236}">
                <a16:creationId xmlns:a16="http://schemas.microsoft.com/office/drawing/2014/main" id="{B6F93FF0-DE47-8CE4-AF17-B64970A2C94E}"/>
              </a:ext>
            </a:extLst>
          </p:cNvPr>
          <p:cNvSpPr/>
          <p:nvPr/>
        </p:nvSpPr>
        <p:spPr>
          <a:xfrm>
            <a:off x="4572000" y="2149642"/>
            <a:ext cx="417095" cy="2534653"/>
          </a:xfrm>
          <a:custGeom>
            <a:avLst/>
            <a:gdLst>
              <a:gd name="connsiteX0" fmla="*/ 417095 w 417095"/>
              <a:gd name="connsiteY0" fmla="*/ 0 h 2534653"/>
              <a:gd name="connsiteX1" fmla="*/ 0 w 417095"/>
              <a:gd name="connsiteY1" fmla="*/ 417095 h 2534653"/>
              <a:gd name="connsiteX2" fmla="*/ 16042 w 417095"/>
              <a:gd name="connsiteY2" fmla="*/ 2534653 h 2534653"/>
              <a:gd name="connsiteX3" fmla="*/ 16042 w 417095"/>
              <a:gd name="connsiteY3" fmla="*/ 2534653 h 2534653"/>
              <a:gd name="connsiteX4" fmla="*/ 16042 w 417095"/>
              <a:gd name="connsiteY4" fmla="*/ 2534653 h 2534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5" h="2534653">
                <a:moveTo>
                  <a:pt x="417095" y="0"/>
                </a:moveTo>
                <a:lnTo>
                  <a:pt x="0" y="417095"/>
                </a:lnTo>
                <a:lnTo>
                  <a:pt x="16042" y="2534653"/>
                </a:lnTo>
                <a:lnTo>
                  <a:pt x="16042" y="2534653"/>
                </a:lnTo>
                <a:lnTo>
                  <a:pt x="16042" y="2534653"/>
                </a:lnTo>
              </a:path>
            </a:pathLst>
          </a:cu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showing a line&#10;&#10;Description automatically generated">
            <a:extLst>
              <a:ext uri="{FF2B5EF4-FFF2-40B4-BE49-F238E27FC236}">
                <a16:creationId xmlns:a16="http://schemas.microsoft.com/office/drawing/2014/main" id="{82A2C8F8-5375-41AB-BE37-2ECC6A5CC49A}"/>
              </a:ext>
            </a:extLst>
          </p:cNvPr>
          <p:cNvPicPr>
            <a:picLocks noChangeAspect="1"/>
          </p:cNvPicPr>
          <p:nvPr/>
        </p:nvPicPr>
        <p:blipFill>
          <a:blip r:embed="rId5"/>
          <a:stretch>
            <a:fillRect/>
          </a:stretch>
        </p:blipFill>
        <p:spPr>
          <a:xfrm>
            <a:off x="6096000" y="4243137"/>
            <a:ext cx="5956300" cy="2514600"/>
          </a:xfrm>
          <a:prstGeom prst="rect">
            <a:avLst/>
          </a:prstGeom>
        </p:spPr>
      </p:pic>
    </p:spTree>
    <p:extLst>
      <p:ext uri="{BB962C8B-B14F-4D97-AF65-F5344CB8AC3E}">
        <p14:creationId xmlns:p14="http://schemas.microsoft.com/office/powerpoint/2010/main" val="212232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70B1-9844-8D1F-E5AB-7C1E1FFBD5E9}"/>
              </a:ext>
            </a:extLst>
          </p:cNvPr>
          <p:cNvSpPr>
            <a:spLocks noGrp="1"/>
          </p:cNvSpPr>
          <p:nvPr>
            <p:ph type="title"/>
          </p:nvPr>
        </p:nvSpPr>
        <p:spPr/>
        <p:txBody>
          <a:bodyPr/>
          <a:lstStyle/>
          <a:p>
            <a:endParaRPr lang="en-US"/>
          </a:p>
        </p:txBody>
      </p:sp>
      <p:pic>
        <p:nvPicPr>
          <p:cNvPr id="7" name="Content Placeholder 6" descr="A aerial view of a farm&#10;&#10;Description automatically generated">
            <a:extLst>
              <a:ext uri="{FF2B5EF4-FFF2-40B4-BE49-F238E27FC236}">
                <a16:creationId xmlns:a16="http://schemas.microsoft.com/office/drawing/2014/main" id="{D3EE465A-575B-B14D-65E2-BB27F67FD4F6}"/>
              </a:ext>
            </a:extLst>
          </p:cNvPr>
          <p:cNvPicPr>
            <a:picLocks noGrp="1" noChangeAspect="1"/>
          </p:cNvPicPr>
          <p:nvPr>
            <p:ph idx="1"/>
          </p:nvPr>
        </p:nvPicPr>
        <p:blipFill>
          <a:blip r:embed="rId2"/>
          <a:stretch>
            <a:fillRect/>
          </a:stretch>
        </p:blipFill>
        <p:spPr>
          <a:xfrm>
            <a:off x="561473" y="-19491"/>
            <a:ext cx="11069053" cy="6877491"/>
          </a:xfrm>
        </p:spPr>
      </p:pic>
      <p:pic>
        <p:nvPicPr>
          <p:cNvPr id="8" name="Picture 7" descr="A graph showing a line&#10;&#10;Description automatically generated">
            <a:extLst>
              <a:ext uri="{FF2B5EF4-FFF2-40B4-BE49-F238E27FC236}">
                <a16:creationId xmlns:a16="http://schemas.microsoft.com/office/drawing/2014/main" id="{F9BCD099-7FE1-D708-A67C-732FFC3A1318}"/>
              </a:ext>
            </a:extLst>
          </p:cNvPr>
          <p:cNvPicPr>
            <a:picLocks noChangeAspect="1"/>
          </p:cNvPicPr>
          <p:nvPr/>
        </p:nvPicPr>
        <p:blipFill>
          <a:blip r:embed="rId3"/>
          <a:stretch>
            <a:fillRect/>
          </a:stretch>
        </p:blipFill>
        <p:spPr>
          <a:xfrm>
            <a:off x="723900" y="114652"/>
            <a:ext cx="4326426" cy="1826508"/>
          </a:xfrm>
          <a:prstGeom prst="rect">
            <a:avLst/>
          </a:prstGeom>
        </p:spPr>
      </p:pic>
      <p:sp>
        <p:nvSpPr>
          <p:cNvPr id="9" name="Freeform 8">
            <a:extLst>
              <a:ext uri="{FF2B5EF4-FFF2-40B4-BE49-F238E27FC236}">
                <a16:creationId xmlns:a16="http://schemas.microsoft.com/office/drawing/2014/main" id="{BAA75DD3-A9DF-B432-05C9-7C6E253522DE}"/>
              </a:ext>
            </a:extLst>
          </p:cNvPr>
          <p:cNvSpPr/>
          <p:nvPr/>
        </p:nvSpPr>
        <p:spPr>
          <a:xfrm>
            <a:off x="5455246" y="839476"/>
            <a:ext cx="640753" cy="5316395"/>
          </a:xfrm>
          <a:custGeom>
            <a:avLst/>
            <a:gdLst>
              <a:gd name="connsiteX0" fmla="*/ 417095 w 417095"/>
              <a:gd name="connsiteY0" fmla="*/ 0 h 2534653"/>
              <a:gd name="connsiteX1" fmla="*/ 0 w 417095"/>
              <a:gd name="connsiteY1" fmla="*/ 417095 h 2534653"/>
              <a:gd name="connsiteX2" fmla="*/ 16042 w 417095"/>
              <a:gd name="connsiteY2" fmla="*/ 2534653 h 2534653"/>
              <a:gd name="connsiteX3" fmla="*/ 16042 w 417095"/>
              <a:gd name="connsiteY3" fmla="*/ 2534653 h 2534653"/>
              <a:gd name="connsiteX4" fmla="*/ 16042 w 417095"/>
              <a:gd name="connsiteY4" fmla="*/ 2534653 h 2534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5" h="2534653">
                <a:moveTo>
                  <a:pt x="417095" y="0"/>
                </a:moveTo>
                <a:lnTo>
                  <a:pt x="0" y="417095"/>
                </a:lnTo>
                <a:lnTo>
                  <a:pt x="16042" y="2534653"/>
                </a:lnTo>
                <a:lnTo>
                  <a:pt x="16042" y="2534653"/>
                </a:lnTo>
                <a:lnTo>
                  <a:pt x="16042" y="2534653"/>
                </a:lnTo>
              </a:path>
            </a:pathLst>
          </a:cu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F1B4D6-3A48-4407-8BC5-D1A6DC22927A}"/>
              </a:ext>
            </a:extLst>
          </p:cNvPr>
          <p:cNvSpPr txBox="1"/>
          <p:nvPr/>
        </p:nvSpPr>
        <p:spPr>
          <a:xfrm>
            <a:off x="1816807" y="1321356"/>
            <a:ext cx="2945037" cy="369332"/>
          </a:xfrm>
          <a:prstGeom prst="rect">
            <a:avLst/>
          </a:prstGeom>
          <a:noFill/>
        </p:spPr>
        <p:txBody>
          <a:bodyPr wrap="none" rtlCol="0">
            <a:spAutoFit/>
          </a:bodyPr>
          <a:lstStyle/>
          <a:p>
            <a:r>
              <a:rPr lang="en-US" dirty="0"/>
              <a:t>pre-event topographic profile</a:t>
            </a:r>
          </a:p>
        </p:txBody>
      </p:sp>
      <p:sp>
        <p:nvSpPr>
          <p:cNvPr id="14" name="TextBox 13">
            <a:extLst>
              <a:ext uri="{FF2B5EF4-FFF2-40B4-BE49-F238E27FC236}">
                <a16:creationId xmlns:a16="http://schemas.microsoft.com/office/drawing/2014/main" id="{96833895-87A6-D93C-1D4C-826B9A98C1F8}"/>
              </a:ext>
            </a:extLst>
          </p:cNvPr>
          <p:cNvSpPr txBox="1"/>
          <p:nvPr/>
        </p:nvSpPr>
        <p:spPr>
          <a:xfrm>
            <a:off x="838200" y="5833858"/>
            <a:ext cx="10504350" cy="369332"/>
          </a:xfrm>
          <a:prstGeom prst="rect">
            <a:avLst/>
          </a:prstGeom>
          <a:solidFill>
            <a:schemeClr val="bg1"/>
          </a:solidFill>
          <a:ln>
            <a:solidFill>
              <a:schemeClr val="tx1"/>
            </a:solidFill>
          </a:ln>
        </p:spPr>
        <p:txBody>
          <a:bodyPr wrap="none" rtlCol="0">
            <a:spAutoFit/>
          </a:bodyPr>
          <a:lstStyle/>
          <a:p>
            <a:r>
              <a:rPr lang="en-US" dirty="0" err="1"/>
              <a:t>Slopebreak</a:t>
            </a:r>
            <a:r>
              <a:rPr lang="en-US" dirty="0"/>
              <a:t>/knickpoint -&gt; shallow receiving basin == constricted flow -&gt; lower capacity -&gt; sand splay deposition</a:t>
            </a:r>
          </a:p>
        </p:txBody>
      </p:sp>
    </p:spTree>
    <p:extLst>
      <p:ext uri="{BB962C8B-B14F-4D97-AF65-F5344CB8AC3E}">
        <p14:creationId xmlns:p14="http://schemas.microsoft.com/office/powerpoint/2010/main" val="1742636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4B93-57D0-411E-50C0-9A24CE2A7133}"/>
              </a:ext>
            </a:extLst>
          </p:cNvPr>
          <p:cNvSpPr>
            <a:spLocks noGrp="1"/>
          </p:cNvSpPr>
          <p:nvPr>
            <p:ph type="title"/>
          </p:nvPr>
        </p:nvSpPr>
        <p:spPr>
          <a:xfrm>
            <a:off x="838200" y="365125"/>
            <a:ext cx="6466238" cy="1325563"/>
          </a:xfrm>
        </p:spPr>
        <p:txBody>
          <a:bodyPr/>
          <a:lstStyle/>
          <a:p>
            <a:r>
              <a:rPr lang="en-US" dirty="0"/>
              <a:t>Steady-State Shear Stress Calculations</a:t>
            </a:r>
          </a:p>
        </p:txBody>
      </p:sp>
      <p:sp>
        <p:nvSpPr>
          <p:cNvPr id="3" name="Content Placeholder 2">
            <a:extLst>
              <a:ext uri="{FF2B5EF4-FFF2-40B4-BE49-F238E27FC236}">
                <a16:creationId xmlns:a16="http://schemas.microsoft.com/office/drawing/2014/main" id="{23BB3EF9-40E8-721D-F89D-10A4A3924185}"/>
              </a:ext>
            </a:extLst>
          </p:cNvPr>
          <p:cNvSpPr>
            <a:spLocks noGrp="1"/>
          </p:cNvSpPr>
          <p:nvPr>
            <p:ph idx="1"/>
          </p:nvPr>
        </p:nvSpPr>
        <p:spPr/>
        <p:txBody>
          <a:bodyPr>
            <a:normAutofit lnSpcReduction="10000"/>
          </a:bodyPr>
          <a:lstStyle/>
          <a:p>
            <a:r>
              <a:rPr lang="en-US" dirty="0"/>
              <a:t>Bankfull flow bed shear stress estimate</a:t>
            </a:r>
          </a:p>
          <a:p>
            <a:pPr lvl="1"/>
            <a:r>
              <a:rPr lang="en-US" dirty="0"/>
              <a:t>Width = 80 m, Depth = 4.6 m -&gt; R = 4.1 m, Slope = .00009 m/m</a:t>
            </a:r>
          </a:p>
          <a:p>
            <a:pPr lvl="1"/>
            <a:r>
              <a:rPr lang="en-US" b="1" dirty="0"/>
              <a:t>~ 3.6 Pa</a:t>
            </a:r>
          </a:p>
          <a:p>
            <a:r>
              <a:rPr lang="en-US" dirty="0"/>
              <a:t>Estimate of breaching shear stress</a:t>
            </a:r>
          </a:p>
          <a:p>
            <a:pPr lvl="1"/>
            <a:r>
              <a:rPr lang="en-US" dirty="0"/>
              <a:t>Depth = .1 m (pre-event topography), Slope = .076 m/m (pre-event topography)</a:t>
            </a:r>
          </a:p>
          <a:p>
            <a:pPr lvl="1"/>
            <a:r>
              <a:rPr lang="en-US" b="1" dirty="0"/>
              <a:t>~ 75 Pa</a:t>
            </a:r>
          </a:p>
          <a:p>
            <a:r>
              <a:rPr lang="en-US" dirty="0"/>
              <a:t>Breached Farmland Slope bed shear stress estimate</a:t>
            </a:r>
          </a:p>
          <a:p>
            <a:pPr lvl="1"/>
            <a:r>
              <a:rPr lang="en-US" dirty="0"/>
              <a:t>Width = 385 m (imagery), Depth = 0.5 (estimate), Slope = .00092 (pre-event topography)</a:t>
            </a:r>
          </a:p>
          <a:p>
            <a:pPr lvl="1"/>
            <a:r>
              <a:rPr lang="en-US" b="1" dirty="0"/>
              <a:t>~ 4.5 Pa</a:t>
            </a:r>
          </a:p>
          <a:p>
            <a:endParaRPr lang="en-US" dirty="0"/>
          </a:p>
        </p:txBody>
      </p:sp>
      <p:pic>
        <p:nvPicPr>
          <p:cNvPr id="4" name="Picture 3" descr="A graph showing a line&#10;&#10;Description automatically generated">
            <a:extLst>
              <a:ext uri="{FF2B5EF4-FFF2-40B4-BE49-F238E27FC236}">
                <a16:creationId xmlns:a16="http://schemas.microsoft.com/office/drawing/2014/main" id="{13F712F4-C084-3CA5-9FA3-412149A26DFF}"/>
              </a:ext>
            </a:extLst>
          </p:cNvPr>
          <p:cNvPicPr>
            <a:picLocks noChangeAspect="1"/>
          </p:cNvPicPr>
          <p:nvPr/>
        </p:nvPicPr>
        <p:blipFill>
          <a:blip r:embed="rId2"/>
          <a:stretch>
            <a:fillRect/>
          </a:stretch>
        </p:blipFill>
        <p:spPr>
          <a:xfrm>
            <a:off x="7581503" y="114652"/>
            <a:ext cx="4326426" cy="1826508"/>
          </a:xfrm>
          <a:prstGeom prst="rect">
            <a:avLst/>
          </a:prstGeom>
        </p:spPr>
      </p:pic>
      <p:sp>
        <p:nvSpPr>
          <p:cNvPr id="5" name="TextBox 4">
            <a:extLst>
              <a:ext uri="{FF2B5EF4-FFF2-40B4-BE49-F238E27FC236}">
                <a16:creationId xmlns:a16="http://schemas.microsoft.com/office/drawing/2014/main" id="{CD6D9237-05A5-B988-19F1-D712F44B763B}"/>
              </a:ext>
            </a:extLst>
          </p:cNvPr>
          <p:cNvSpPr txBox="1"/>
          <p:nvPr/>
        </p:nvSpPr>
        <p:spPr>
          <a:xfrm>
            <a:off x="8685827" y="1321356"/>
            <a:ext cx="2945037" cy="369332"/>
          </a:xfrm>
          <a:prstGeom prst="rect">
            <a:avLst/>
          </a:prstGeom>
          <a:noFill/>
        </p:spPr>
        <p:txBody>
          <a:bodyPr wrap="none" rtlCol="0">
            <a:spAutoFit/>
          </a:bodyPr>
          <a:lstStyle/>
          <a:p>
            <a:r>
              <a:rPr lang="en-US" dirty="0"/>
              <a:t>pre-event topographic profile</a:t>
            </a:r>
          </a:p>
        </p:txBody>
      </p:sp>
      <p:sp>
        <p:nvSpPr>
          <p:cNvPr id="6" name="Rectangle 5">
            <a:extLst>
              <a:ext uri="{FF2B5EF4-FFF2-40B4-BE49-F238E27FC236}">
                <a16:creationId xmlns:a16="http://schemas.microsoft.com/office/drawing/2014/main" id="{EE896535-3BB3-B956-DF5B-125CA6C4D99B}"/>
              </a:ext>
            </a:extLst>
          </p:cNvPr>
          <p:cNvSpPr/>
          <p:nvPr/>
        </p:nvSpPr>
        <p:spPr>
          <a:xfrm>
            <a:off x="7899025" y="218364"/>
            <a:ext cx="1402749" cy="1472324"/>
          </a:xfrm>
          <a:prstGeom prst="rect">
            <a:avLst/>
          </a:prstGeom>
          <a:solidFill>
            <a:schemeClr val="accent6">
              <a:lumMod val="60000"/>
              <a:lumOff val="40000"/>
              <a:alpha val="61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058065-9738-9186-CCEC-22AA987CC504}"/>
              </a:ext>
            </a:extLst>
          </p:cNvPr>
          <p:cNvSpPr/>
          <p:nvPr/>
        </p:nvSpPr>
        <p:spPr>
          <a:xfrm>
            <a:off x="9472629" y="218364"/>
            <a:ext cx="2264446" cy="1472324"/>
          </a:xfrm>
          <a:prstGeom prst="rect">
            <a:avLst/>
          </a:prstGeom>
          <a:solidFill>
            <a:schemeClr val="accent6">
              <a:lumMod val="60000"/>
              <a:lumOff val="40000"/>
              <a:alpha val="61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CBD399-4DD4-410D-CDCD-74425FC2E11D}"/>
              </a:ext>
            </a:extLst>
          </p:cNvPr>
          <p:cNvSpPr/>
          <p:nvPr/>
        </p:nvSpPr>
        <p:spPr>
          <a:xfrm>
            <a:off x="9307773" y="218364"/>
            <a:ext cx="164856" cy="1472324"/>
          </a:xfrm>
          <a:prstGeom prst="rect">
            <a:avLst/>
          </a:prstGeom>
          <a:solidFill>
            <a:srgbClr val="FF0000">
              <a:alpha val="6180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CF651B4-2AD5-C7E3-3BD1-715E07004B7C}"/>
              </a:ext>
            </a:extLst>
          </p:cNvPr>
          <p:cNvSpPr txBox="1"/>
          <p:nvPr/>
        </p:nvSpPr>
        <p:spPr>
          <a:xfrm>
            <a:off x="8174368" y="496371"/>
            <a:ext cx="753604" cy="369332"/>
          </a:xfrm>
          <a:prstGeom prst="rect">
            <a:avLst/>
          </a:prstGeom>
          <a:noFill/>
        </p:spPr>
        <p:txBody>
          <a:bodyPr wrap="none" rtlCol="0">
            <a:spAutoFit/>
          </a:bodyPr>
          <a:lstStyle/>
          <a:p>
            <a:r>
              <a:rPr lang="en-US" dirty="0"/>
              <a:t>3.6 Pa</a:t>
            </a:r>
          </a:p>
        </p:txBody>
      </p:sp>
      <p:sp>
        <p:nvSpPr>
          <p:cNvPr id="10" name="TextBox 9">
            <a:extLst>
              <a:ext uri="{FF2B5EF4-FFF2-40B4-BE49-F238E27FC236}">
                <a16:creationId xmlns:a16="http://schemas.microsoft.com/office/drawing/2014/main" id="{ACC6E58C-52CA-3160-F3EE-CB2E9D929060}"/>
              </a:ext>
            </a:extLst>
          </p:cNvPr>
          <p:cNvSpPr txBox="1"/>
          <p:nvPr/>
        </p:nvSpPr>
        <p:spPr>
          <a:xfrm>
            <a:off x="10535431" y="305303"/>
            <a:ext cx="753604" cy="369332"/>
          </a:xfrm>
          <a:prstGeom prst="rect">
            <a:avLst/>
          </a:prstGeom>
          <a:noFill/>
        </p:spPr>
        <p:txBody>
          <a:bodyPr wrap="none" rtlCol="0">
            <a:spAutoFit/>
          </a:bodyPr>
          <a:lstStyle/>
          <a:p>
            <a:r>
              <a:rPr lang="en-US" dirty="0"/>
              <a:t>4.5 Pa</a:t>
            </a:r>
          </a:p>
        </p:txBody>
      </p:sp>
      <p:sp>
        <p:nvSpPr>
          <p:cNvPr id="12" name="TextBox 11">
            <a:extLst>
              <a:ext uri="{FF2B5EF4-FFF2-40B4-BE49-F238E27FC236}">
                <a16:creationId xmlns:a16="http://schemas.microsoft.com/office/drawing/2014/main" id="{2E8C085D-CB86-F8CC-6DD2-055FBDE46C87}"/>
              </a:ext>
            </a:extLst>
          </p:cNvPr>
          <p:cNvSpPr txBox="1"/>
          <p:nvPr/>
        </p:nvSpPr>
        <p:spPr>
          <a:xfrm>
            <a:off x="9924590" y="1032603"/>
            <a:ext cx="824136" cy="369332"/>
          </a:xfrm>
          <a:prstGeom prst="rect">
            <a:avLst/>
          </a:prstGeom>
          <a:noFill/>
        </p:spPr>
        <p:txBody>
          <a:bodyPr wrap="none" rtlCol="0">
            <a:spAutoFit/>
          </a:bodyPr>
          <a:lstStyle/>
          <a:p>
            <a:r>
              <a:rPr lang="en-US" dirty="0"/>
              <a:t>75 Pa !</a:t>
            </a:r>
          </a:p>
        </p:txBody>
      </p:sp>
      <p:cxnSp>
        <p:nvCxnSpPr>
          <p:cNvPr id="14" name="Straight Arrow Connector 13">
            <a:extLst>
              <a:ext uri="{FF2B5EF4-FFF2-40B4-BE49-F238E27FC236}">
                <a16:creationId xmlns:a16="http://schemas.microsoft.com/office/drawing/2014/main" id="{B88D62B6-AA08-9DD6-BF95-00702FA3D114}"/>
              </a:ext>
            </a:extLst>
          </p:cNvPr>
          <p:cNvCxnSpPr>
            <a:cxnSpLocks/>
            <a:stCxn id="12" idx="1"/>
          </p:cNvCxnSpPr>
          <p:nvPr/>
        </p:nvCxnSpPr>
        <p:spPr>
          <a:xfrm flipH="1" flipV="1">
            <a:off x="9447631" y="1186419"/>
            <a:ext cx="476959" cy="30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B9EBAB-8EBA-EF31-F209-D8C10237A3CE}"/>
              </a:ext>
            </a:extLst>
          </p:cNvPr>
          <p:cNvSpPr txBox="1"/>
          <p:nvPr/>
        </p:nvSpPr>
        <p:spPr>
          <a:xfrm>
            <a:off x="838200" y="6350391"/>
            <a:ext cx="5761257" cy="369332"/>
          </a:xfrm>
          <a:prstGeom prst="rect">
            <a:avLst/>
          </a:prstGeom>
          <a:noFill/>
        </p:spPr>
        <p:txBody>
          <a:bodyPr wrap="none" rtlCol="0">
            <a:spAutoFit/>
          </a:bodyPr>
          <a:lstStyle/>
          <a:p>
            <a:r>
              <a:rPr lang="en-US" dirty="0"/>
              <a:t>Estimated critical shear stress of levee surface. ~ 3 - 30 Pa</a:t>
            </a:r>
          </a:p>
        </p:txBody>
      </p:sp>
    </p:spTree>
    <p:extLst>
      <p:ext uri="{BB962C8B-B14F-4D97-AF65-F5344CB8AC3E}">
        <p14:creationId xmlns:p14="http://schemas.microsoft.com/office/powerpoint/2010/main" val="1980059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4A2D-D1B0-1DC4-27B0-AAAC0B0E83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18BA1D-5875-A18E-A680-A99000BA6A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AA4BCB3-9496-C0CE-0AD2-228A8985D753}"/>
              </a:ext>
            </a:extLst>
          </p:cNvPr>
          <p:cNvPicPr>
            <a:picLocks noChangeAspect="1"/>
          </p:cNvPicPr>
          <p:nvPr/>
        </p:nvPicPr>
        <p:blipFill>
          <a:blip r:embed="rId2"/>
          <a:stretch>
            <a:fillRect/>
          </a:stretch>
        </p:blipFill>
        <p:spPr>
          <a:xfrm>
            <a:off x="0" y="0"/>
            <a:ext cx="12192000" cy="6932838"/>
          </a:xfrm>
          <a:prstGeom prst="rect">
            <a:avLst/>
          </a:prstGeom>
        </p:spPr>
      </p:pic>
      <p:sp>
        <p:nvSpPr>
          <p:cNvPr id="5" name="Left Arrow 4">
            <a:extLst>
              <a:ext uri="{FF2B5EF4-FFF2-40B4-BE49-F238E27FC236}">
                <a16:creationId xmlns:a16="http://schemas.microsoft.com/office/drawing/2014/main" id="{71DB313D-4944-40CB-4E47-2D149B120BF7}"/>
              </a:ext>
            </a:extLst>
          </p:cNvPr>
          <p:cNvSpPr/>
          <p:nvPr/>
        </p:nvSpPr>
        <p:spPr>
          <a:xfrm>
            <a:off x="4814888" y="2614613"/>
            <a:ext cx="757237" cy="500062"/>
          </a:xfrm>
          <a:prstGeom prst="lef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8347FEE3-2B9D-D894-AA74-C97F527D99E5}"/>
              </a:ext>
            </a:extLst>
          </p:cNvPr>
          <p:cNvSpPr/>
          <p:nvPr/>
        </p:nvSpPr>
        <p:spPr>
          <a:xfrm>
            <a:off x="9582151" y="4981576"/>
            <a:ext cx="757237" cy="500062"/>
          </a:xfrm>
          <a:prstGeom prst="lef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A5EE470C-6796-2BD2-A1F3-DD9D9BE1FB0A}"/>
              </a:ext>
            </a:extLst>
          </p:cNvPr>
          <p:cNvSpPr/>
          <p:nvPr/>
        </p:nvSpPr>
        <p:spPr>
          <a:xfrm rot="3096596">
            <a:off x="11370278" y="5231608"/>
            <a:ext cx="757237" cy="500062"/>
          </a:xfrm>
          <a:prstGeom prst="lef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87238F-FD36-EBBA-CB4C-085BF8BF41A3}"/>
              </a:ext>
            </a:extLst>
          </p:cNvPr>
          <p:cNvSpPr txBox="1"/>
          <p:nvPr/>
        </p:nvSpPr>
        <p:spPr>
          <a:xfrm>
            <a:off x="1287874" y="112991"/>
            <a:ext cx="10408362" cy="369332"/>
          </a:xfrm>
          <a:prstGeom prst="rect">
            <a:avLst/>
          </a:prstGeom>
          <a:solidFill>
            <a:schemeClr val="bg1"/>
          </a:solidFill>
          <a:ln>
            <a:solidFill>
              <a:schemeClr val="tx1"/>
            </a:solidFill>
          </a:ln>
        </p:spPr>
        <p:txBody>
          <a:bodyPr wrap="none" rtlCol="0">
            <a:spAutoFit/>
          </a:bodyPr>
          <a:lstStyle/>
          <a:p>
            <a:r>
              <a:rPr lang="en-US" dirty="0"/>
              <a:t>High shear stress on steep levees leads to plunge-pools known as “Kolk Lakes” which can be 10+ meters deep</a:t>
            </a:r>
          </a:p>
        </p:txBody>
      </p:sp>
    </p:spTree>
    <p:extLst>
      <p:ext uri="{BB962C8B-B14F-4D97-AF65-F5344CB8AC3E}">
        <p14:creationId xmlns:p14="http://schemas.microsoft.com/office/powerpoint/2010/main" val="356751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2EAF-7E4C-9CEE-B89D-7CE8316FB297}"/>
              </a:ext>
            </a:extLst>
          </p:cNvPr>
          <p:cNvSpPr>
            <a:spLocks noGrp="1"/>
          </p:cNvSpPr>
          <p:nvPr>
            <p:ph type="title"/>
          </p:nvPr>
        </p:nvSpPr>
        <p:spPr/>
        <p:txBody>
          <a:bodyPr/>
          <a:lstStyle/>
          <a:p>
            <a:r>
              <a:rPr lang="en-US" dirty="0"/>
              <a:t>Interesting notes/takeaways</a:t>
            </a:r>
          </a:p>
        </p:txBody>
      </p:sp>
      <p:sp>
        <p:nvSpPr>
          <p:cNvPr id="11" name="Content Placeholder 10">
            <a:extLst>
              <a:ext uri="{FF2B5EF4-FFF2-40B4-BE49-F238E27FC236}">
                <a16:creationId xmlns:a16="http://schemas.microsoft.com/office/drawing/2014/main" id="{463F7A53-AD63-A562-CA0A-D3423C8EBC2B}"/>
              </a:ext>
            </a:extLst>
          </p:cNvPr>
          <p:cNvSpPr>
            <a:spLocks noGrp="1"/>
          </p:cNvSpPr>
          <p:nvPr>
            <p:ph idx="1"/>
          </p:nvPr>
        </p:nvSpPr>
        <p:spPr/>
        <p:txBody>
          <a:bodyPr/>
          <a:lstStyle/>
          <a:p>
            <a:r>
              <a:rPr lang="en-US" dirty="0"/>
              <a:t>Levee breaches in the US (often lowland, large, alluvial rivers) are often on the order of ~ 100 m. This number seems to crop up everywhere as a rule of thumb and on inspection of some data here and therefore we are surprised at its consistency…</a:t>
            </a:r>
          </a:p>
          <a:p>
            <a:r>
              <a:rPr lang="en-US" dirty="0"/>
              <a:t>Levee failures can happen seemingly due to any small imperfection in the earthwork-&gt; burrows, sand/gravel lenses can lead to piping etc.</a:t>
            </a:r>
          </a:p>
          <a:p>
            <a:r>
              <a:rPr lang="en-US" dirty="0"/>
              <a:t>As such, maybe its better to ’zoom out’ and look at what sections along a river may be prone to excess hydrostatic pressure/overtopping. -&gt; but how?</a:t>
            </a:r>
          </a:p>
          <a:p>
            <a:endParaRPr lang="en-US" dirty="0"/>
          </a:p>
        </p:txBody>
      </p:sp>
    </p:spTree>
    <p:extLst>
      <p:ext uri="{BB962C8B-B14F-4D97-AF65-F5344CB8AC3E}">
        <p14:creationId xmlns:p14="http://schemas.microsoft.com/office/powerpoint/2010/main" val="3372934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4A1A-E0AE-8956-8BD9-14A5966F7A48}"/>
              </a:ext>
            </a:extLst>
          </p:cNvPr>
          <p:cNvSpPr>
            <a:spLocks noGrp="1"/>
          </p:cNvSpPr>
          <p:nvPr>
            <p:ph type="title"/>
          </p:nvPr>
        </p:nvSpPr>
        <p:spPr>
          <a:xfrm>
            <a:off x="7853937" y="365125"/>
            <a:ext cx="4338063" cy="1325563"/>
          </a:xfrm>
        </p:spPr>
        <p:txBody>
          <a:bodyPr>
            <a:normAutofit fontScale="90000"/>
          </a:bodyPr>
          <a:lstStyle/>
          <a:p>
            <a:r>
              <a:rPr lang="en-US" dirty="0"/>
              <a:t>A possible direction: Meso-scale context: </a:t>
            </a:r>
            <a:r>
              <a:rPr lang="en-US" i="1" dirty="0"/>
              <a:t>alluvial ridges</a:t>
            </a:r>
          </a:p>
        </p:txBody>
      </p:sp>
      <p:pic>
        <p:nvPicPr>
          <p:cNvPr id="9" name="Picture 8" descr="A map of a river&#10;&#10;Description automatically generated">
            <a:extLst>
              <a:ext uri="{FF2B5EF4-FFF2-40B4-BE49-F238E27FC236}">
                <a16:creationId xmlns:a16="http://schemas.microsoft.com/office/drawing/2014/main" id="{57CDEB9A-1536-9129-5D54-834000E08DB6}"/>
              </a:ext>
            </a:extLst>
          </p:cNvPr>
          <p:cNvPicPr>
            <a:picLocks noChangeAspect="1"/>
          </p:cNvPicPr>
          <p:nvPr/>
        </p:nvPicPr>
        <p:blipFill>
          <a:blip r:embed="rId3"/>
          <a:stretch>
            <a:fillRect/>
          </a:stretch>
        </p:blipFill>
        <p:spPr>
          <a:xfrm>
            <a:off x="139700" y="141400"/>
            <a:ext cx="7772400" cy="6504328"/>
          </a:xfrm>
          <a:prstGeom prst="rect">
            <a:avLst/>
          </a:prstGeom>
        </p:spPr>
      </p:pic>
      <p:pic>
        <p:nvPicPr>
          <p:cNvPr id="7" name="Picture 6" descr="A graph showing a graph of a price&#10;&#10;Description automatically generated with medium confidence">
            <a:extLst>
              <a:ext uri="{FF2B5EF4-FFF2-40B4-BE49-F238E27FC236}">
                <a16:creationId xmlns:a16="http://schemas.microsoft.com/office/drawing/2014/main" id="{5C84B93C-827E-4960-70C8-2ED787A4F330}"/>
              </a:ext>
            </a:extLst>
          </p:cNvPr>
          <p:cNvPicPr>
            <a:picLocks noChangeAspect="1"/>
          </p:cNvPicPr>
          <p:nvPr/>
        </p:nvPicPr>
        <p:blipFill>
          <a:blip r:embed="rId4"/>
          <a:stretch>
            <a:fillRect/>
          </a:stretch>
        </p:blipFill>
        <p:spPr>
          <a:xfrm>
            <a:off x="7853939" y="4441910"/>
            <a:ext cx="4198362" cy="1772443"/>
          </a:xfrm>
          <a:prstGeom prst="rect">
            <a:avLst/>
          </a:prstGeom>
        </p:spPr>
      </p:pic>
      <p:pic>
        <p:nvPicPr>
          <p:cNvPr id="5" name="Content Placeholder 4" descr="A graph showing a line graph&#10;&#10;Description automatically generated with medium confidence">
            <a:extLst>
              <a:ext uri="{FF2B5EF4-FFF2-40B4-BE49-F238E27FC236}">
                <a16:creationId xmlns:a16="http://schemas.microsoft.com/office/drawing/2014/main" id="{5356C7DB-82D8-6D21-A1D5-B4ED754BF6F9}"/>
              </a:ext>
            </a:extLst>
          </p:cNvPr>
          <p:cNvPicPr>
            <a:picLocks noGrp="1" noChangeAspect="1"/>
          </p:cNvPicPr>
          <p:nvPr>
            <p:ph idx="1"/>
          </p:nvPr>
        </p:nvPicPr>
        <p:blipFill>
          <a:blip r:embed="rId5"/>
          <a:stretch>
            <a:fillRect/>
          </a:stretch>
        </p:blipFill>
        <p:spPr>
          <a:xfrm>
            <a:off x="7853938" y="2358684"/>
            <a:ext cx="4198362" cy="1772443"/>
          </a:xfrm>
        </p:spPr>
      </p:pic>
      <p:cxnSp>
        <p:nvCxnSpPr>
          <p:cNvPr id="11" name="Straight Connector 10">
            <a:extLst>
              <a:ext uri="{FF2B5EF4-FFF2-40B4-BE49-F238E27FC236}">
                <a16:creationId xmlns:a16="http://schemas.microsoft.com/office/drawing/2014/main" id="{DEB60465-9A12-44F5-FE1F-C7623B6A5954}"/>
              </a:ext>
            </a:extLst>
          </p:cNvPr>
          <p:cNvCxnSpPr>
            <a:cxnSpLocks/>
          </p:cNvCxnSpPr>
          <p:nvPr/>
        </p:nvCxnSpPr>
        <p:spPr>
          <a:xfrm>
            <a:off x="6096000" y="1690688"/>
            <a:ext cx="1145309" cy="11633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35FEC9D-28C3-555D-6D12-C42C8742D25F}"/>
              </a:ext>
            </a:extLst>
          </p:cNvPr>
          <p:cNvCxnSpPr>
            <a:cxnSpLocks/>
          </p:cNvCxnSpPr>
          <p:nvPr/>
        </p:nvCxnSpPr>
        <p:spPr>
          <a:xfrm flipH="1">
            <a:off x="4193309" y="2780145"/>
            <a:ext cx="277091" cy="205047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C33F10D-6373-955B-C28F-C743A9596A56}"/>
              </a:ext>
            </a:extLst>
          </p:cNvPr>
          <p:cNvSpPr txBox="1"/>
          <p:nvPr/>
        </p:nvSpPr>
        <p:spPr>
          <a:xfrm>
            <a:off x="5787958" y="1662668"/>
            <a:ext cx="369012" cy="369332"/>
          </a:xfrm>
          <a:prstGeom prst="rect">
            <a:avLst/>
          </a:prstGeom>
          <a:noFill/>
        </p:spPr>
        <p:txBody>
          <a:bodyPr wrap="none" rtlCol="0">
            <a:spAutoFit/>
          </a:bodyPr>
          <a:lstStyle/>
          <a:p>
            <a:r>
              <a:rPr lang="en-US" dirty="0">
                <a:solidFill>
                  <a:schemeClr val="bg1"/>
                </a:solidFill>
              </a:rPr>
              <a:t>A’</a:t>
            </a:r>
          </a:p>
        </p:txBody>
      </p:sp>
      <p:sp>
        <p:nvSpPr>
          <p:cNvPr id="18" name="TextBox 17">
            <a:extLst>
              <a:ext uri="{FF2B5EF4-FFF2-40B4-BE49-F238E27FC236}">
                <a16:creationId xmlns:a16="http://schemas.microsoft.com/office/drawing/2014/main" id="{C7EECC1B-35BF-C8F2-CBEA-BE2112226E80}"/>
              </a:ext>
            </a:extLst>
          </p:cNvPr>
          <p:cNvSpPr txBox="1"/>
          <p:nvPr/>
        </p:nvSpPr>
        <p:spPr>
          <a:xfrm>
            <a:off x="6992865" y="2780145"/>
            <a:ext cx="317716" cy="369332"/>
          </a:xfrm>
          <a:prstGeom prst="rect">
            <a:avLst/>
          </a:prstGeom>
          <a:noFill/>
        </p:spPr>
        <p:txBody>
          <a:bodyPr wrap="none" rtlCol="0">
            <a:spAutoFit/>
          </a:bodyPr>
          <a:lstStyle/>
          <a:p>
            <a:r>
              <a:rPr lang="en-US" dirty="0">
                <a:solidFill>
                  <a:schemeClr val="bg1"/>
                </a:solidFill>
              </a:rPr>
              <a:t>A</a:t>
            </a:r>
          </a:p>
        </p:txBody>
      </p:sp>
      <p:sp>
        <p:nvSpPr>
          <p:cNvPr id="19" name="TextBox 18">
            <a:extLst>
              <a:ext uri="{FF2B5EF4-FFF2-40B4-BE49-F238E27FC236}">
                <a16:creationId xmlns:a16="http://schemas.microsoft.com/office/drawing/2014/main" id="{DC752D9E-AB5A-76A9-D520-106C4592490D}"/>
              </a:ext>
            </a:extLst>
          </p:cNvPr>
          <p:cNvSpPr txBox="1"/>
          <p:nvPr/>
        </p:nvSpPr>
        <p:spPr>
          <a:xfrm>
            <a:off x="4331854" y="2429597"/>
            <a:ext cx="309700" cy="369332"/>
          </a:xfrm>
          <a:prstGeom prst="rect">
            <a:avLst/>
          </a:prstGeom>
          <a:noFill/>
        </p:spPr>
        <p:txBody>
          <a:bodyPr wrap="none" rtlCol="0">
            <a:spAutoFit/>
          </a:bodyPr>
          <a:lstStyle/>
          <a:p>
            <a:r>
              <a:rPr lang="en-US" dirty="0">
                <a:solidFill>
                  <a:schemeClr val="bg1"/>
                </a:solidFill>
              </a:rPr>
              <a:t>B</a:t>
            </a:r>
          </a:p>
        </p:txBody>
      </p:sp>
      <p:sp>
        <p:nvSpPr>
          <p:cNvPr id="20" name="TextBox 19">
            <a:extLst>
              <a:ext uri="{FF2B5EF4-FFF2-40B4-BE49-F238E27FC236}">
                <a16:creationId xmlns:a16="http://schemas.microsoft.com/office/drawing/2014/main" id="{930C22E8-4D06-5B3A-8F56-4A1D9893AFDA}"/>
              </a:ext>
            </a:extLst>
          </p:cNvPr>
          <p:cNvSpPr txBox="1"/>
          <p:nvPr/>
        </p:nvSpPr>
        <p:spPr>
          <a:xfrm>
            <a:off x="4038459" y="4830618"/>
            <a:ext cx="367408" cy="369332"/>
          </a:xfrm>
          <a:prstGeom prst="rect">
            <a:avLst/>
          </a:prstGeom>
          <a:noFill/>
        </p:spPr>
        <p:txBody>
          <a:bodyPr wrap="none" rtlCol="0">
            <a:spAutoFit/>
          </a:bodyPr>
          <a:lstStyle/>
          <a:p>
            <a:r>
              <a:rPr lang="en-US" dirty="0">
                <a:solidFill>
                  <a:schemeClr val="bg1"/>
                </a:solidFill>
              </a:rPr>
              <a:t>B’</a:t>
            </a:r>
          </a:p>
        </p:txBody>
      </p:sp>
      <p:sp>
        <p:nvSpPr>
          <p:cNvPr id="21" name="TextBox 20">
            <a:extLst>
              <a:ext uri="{FF2B5EF4-FFF2-40B4-BE49-F238E27FC236}">
                <a16:creationId xmlns:a16="http://schemas.microsoft.com/office/drawing/2014/main" id="{16B60166-6CCA-0AB0-42D2-0288F5DFD202}"/>
              </a:ext>
            </a:extLst>
          </p:cNvPr>
          <p:cNvSpPr txBox="1"/>
          <p:nvPr/>
        </p:nvSpPr>
        <p:spPr>
          <a:xfrm>
            <a:off x="8035636" y="2032000"/>
            <a:ext cx="317716" cy="369332"/>
          </a:xfrm>
          <a:prstGeom prst="rect">
            <a:avLst/>
          </a:prstGeom>
          <a:noFill/>
        </p:spPr>
        <p:txBody>
          <a:bodyPr wrap="none" rtlCol="0">
            <a:spAutoFit/>
          </a:bodyPr>
          <a:lstStyle/>
          <a:p>
            <a:r>
              <a:rPr lang="en-US" dirty="0"/>
              <a:t>A</a:t>
            </a:r>
          </a:p>
        </p:txBody>
      </p:sp>
      <p:sp>
        <p:nvSpPr>
          <p:cNvPr id="22" name="TextBox 21">
            <a:extLst>
              <a:ext uri="{FF2B5EF4-FFF2-40B4-BE49-F238E27FC236}">
                <a16:creationId xmlns:a16="http://schemas.microsoft.com/office/drawing/2014/main" id="{585F0FC1-8755-27D3-13B8-1364D2E4EE8C}"/>
              </a:ext>
            </a:extLst>
          </p:cNvPr>
          <p:cNvSpPr txBox="1"/>
          <p:nvPr/>
        </p:nvSpPr>
        <p:spPr>
          <a:xfrm>
            <a:off x="11806824" y="2047901"/>
            <a:ext cx="369012" cy="369332"/>
          </a:xfrm>
          <a:prstGeom prst="rect">
            <a:avLst/>
          </a:prstGeom>
          <a:noFill/>
        </p:spPr>
        <p:txBody>
          <a:bodyPr wrap="none" rtlCol="0">
            <a:spAutoFit/>
          </a:bodyPr>
          <a:lstStyle/>
          <a:p>
            <a:r>
              <a:rPr lang="en-US" dirty="0"/>
              <a:t>A’</a:t>
            </a:r>
          </a:p>
        </p:txBody>
      </p:sp>
      <p:sp>
        <p:nvSpPr>
          <p:cNvPr id="23" name="TextBox 22">
            <a:extLst>
              <a:ext uri="{FF2B5EF4-FFF2-40B4-BE49-F238E27FC236}">
                <a16:creationId xmlns:a16="http://schemas.microsoft.com/office/drawing/2014/main" id="{53BFEDA6-820F-3EC5-1DEA-25A52EC98002}"/>
              </a:ext>
            </a:extLst>
          </p:cNvPr>
          <p:cNvSpPr txBox="1"/>
          <p:nvPr/>
        </p:nvSpPr>
        <p:spPr>
          <a:xfrm>
            <a:off x="7981950" y="4117990"/>
            <a:ext cx="309700" cy="369332"/>
          </a:xfrm>
          <a:prstGeom prst="rect">
            <a:avLst/>
          </a:prstGeom>
          <a:noFill/>
        </p:spPr>
        <p:txBody>
          <a:bodyPr wrap="none" rtlCol="0">
            <a:spAutoFit/>
          </a:bodyPr>
          <a:lstStyle/>
          <a:p>
            <a:r>
              <a:rPr lang="en-US" dirty="0"/>
              <a:t>B</a:t>
            </a:r>
          </a:p>
        </p:txBody>
      </p:sp>
      <p:sp>
        <p:nvSpPr>
          <p:cNvPr id="24" name="TextBox 23">
            <a:extLst>
              <a:ext uri="{FF2B5EF4-FFF2-40B4-BE49-F238E27FC236}">
                <a16:creationId xmlns:a16="http://schemas.microsoft.com/office/drawing/2014/main" id="{0F7EA8B3-6B3F-EC3C-C400-4927ECFB1C21}"/>
              </a:ext>
            </a:extLst>
          </p:cNvPr>
          <p:cNvSpPr txBox="1"/>
          <p:nvPr/>
        </p:nvSpPr>
        <p:spPr>
          <a:xfrm>
            <a:off x="11753138" y="4133891"/>
            <a:ext cx="367408"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863319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9DB0E-D8AB-DA4B-B5A3-81BC4A470654}"/>
              </a:ext>
            </a:extLst>
          </p:cNvPr>
          <p:cNvSpPr>
            <a:spLocks noGrp="1"/>
          </p:cNvSpPr>
          <p:nvPr>
            <p:ph type="title"/>
          </p:nvPr>
        </p:nvSpPr>
        <p:spPr/>
        <p:txBody>
          <a:bodyPr/>
          <a:lstStyle/>
          <a:p>
            <a:r>
              <a:rPr lang="en-US" dirty="0"/>
              <a:t>Sedimentation Trends</a:t>
            </a:r>
          </a:p>
        </p:txBody>
      </p:sp>
      <p:pic>
        <p:nvPicPr>
          <p:cNvPr id="4" name="New picture">
            <a:extLst>
              <a:ext uri="{FF2B5EF4-FFF2-40B4-BE49-F238E27FC236}">
                <a16:creationId xmlns:a16="http://schemas.microsoft.com/office/drawing/2014/main" id="{6C40BABE-7B1A-BD4F-1DA6-DB309772B07D}"/>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2842590" y="1920875"/>
            <a:ext cx="7378969"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5" name="TextBox 4">
            <a:extLst>
              <a:ext uri="{FF2B5EF4-FFF2-40B4-BE49-F238E27FC236}">
                <a16:creationId xmlns:a16="http://schemas.microsoft.com/office/drawing/2014/main" id="{63369E77-5385-78FF-222A-78B9E5772CD2}"/>
              </a:ext>
            </a:extLst>
          </p:cNvPr>
          <p:cNvSpPr txBox="1"/>
          <p:nvPr/>
        </p:nvSpPr>
        <p:spPr>
          <a:xfrm>
            <a:off x="0" y="5750004"/>
            <a:ext cx="2663686" cy="1107996"/>
          </a:xfrm>
          <a:prstGeom prst="rect">
            <a:avLst/>
          </a:prstGeom>
          <a:noFill/>
        </p:spPr>
        <p:txBody>
          <a:bodyPr wrap="square" rtlCol="0">
            <a:spAutoFit/>
          </a:bodyPr>
          <a:lstStyle/>
          <a:p>
            <a:r>
              <a:rPr lang="en-US" sz="1100" dirty="0"/>
              <a:t>Louise J. Slater, Michael Bliss Singer; Imprint of climate and climate change in alluvial riverbeds: Continental United States, 1950-2011. </a:t>
            </a:r>
            <a:r>
              <a:rPr lang="en-US" sz="1100" i="1" dirty="0"/>
              <a:t>Geology</a:t>
            </a:r>
            <a:r>
              <a:rPr lang="en-US" sz="1100" dirty="0"/>
              <a:t> 2013;; 41 (5): 595–598. </a:t>
            </a:r>
            <a:r>
              <a:rPr lang="en-US" sz="1100" dirty="0" err="1"/>
              <a:t>doi</a:t>
            </a:r>
            <a:r>
              <a:rPr lang="en-US" sz="1100" dirty="0"/>
              <a:t>: </a:t>
            </a:r>
            <a:r>
              <a:rPr lang="en-US" sz="1100" dirty="0">
                <a:hlinkClick r:id="rId4"/>
              </a:rPr>
              <a:t>https://doi.org/10.1130/G34070.1</a:t>
            </a:r>
            <a:endParaRPr lang="en-US" sz="1100" dirty="0"/>
          </a:p>
        </p:txBody>
      </p:sp>
      <p:sp>
        <p:nvSpPr>
          <p:cNvPr id="6" name="TextBox 5">
            <a:extLst>
              <a:ext uri="{FF2B5EF4-FFF2-40B4-BE49-F238E27FC236}">
                <a16:creationId xmlns:a16="http://schemas.microsoft.com/office/drawing/2014/main" id="{93C60570-0498-B444-22B7-719AE616C7ED}"/>
              </a:ext>
            </a:extLst>
          </p:cNvPr>
          <p:cNvSpPr txBox="1"/>
          <p:nvPr/>
        </p:nvSpPr>
        <p:spPr>
          <a:xfrm>
            <a:off x="263386" y="1873686"/>
            <a:ext cx="2136913" cy="3416320"/>
          </a:xfrm>
          <a:prstGeom prst="rect">
            <a:avLst/>
          </a:prstGeom>
          <a:noFill/>
        </p:spPr>
        <p:txBody>
          <a:bodyPr wrap="square" rtlCol="0">
            <a:spAutoFit/>
          </a:bodyPr>
          <a:lstStyle/>
          <a:p>
            <a:r>
              <a:rPr lang="en-US" dirty="0"/>
              <a:t>In the Midwest, streams are degrading as well as aggrading, hard to say as of now whether the Black River at Pocahontas has been recently aggrading or not. Alluvial ridge lifecycle is not well known.</a:t>
            </a:r>
          </a:p>
        </p:txBody>
      </p:sp>
      <p:sp>
        <p:nvSpPr>
          <p:cNvPr id="7" name="Rectangle 6">
            <a:extLst>
              <a:ext uri="{FF2B5EF4-FFF2-40B4-BE49-F238E27FC236}">
                <a16:creationId xmlns:a16="http://schemas.microsoft.com/office/drawing/2014/main" id="{75A74E9A-ABB0-02D6-8BC1-7181DD5031D7}"/>
              </a:ext>
            </a:extLst>
          </p:cNvPr>
          <p:cNvSpPr/>
          <p:nvPr/>
        </p:nvSpPr>
        <p:spPr>
          <a:xfrm>
            <a:off x="4671391" y="3120887"/>
            <a:ext cx="447261" cy="3081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68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41A0-A8DE-B95B-7BDD-D2975CE420D5}"/>
              </a:ext>
            </a:extLst>
          </p:cNvPr>
          <p:cNvSpPr>
            <a:spLocks noGrp="1"/>
          </p:cNvSpPr>
          <p:nvPr>
            <p:ph type="title"/>
          </p:nvPr>
        </p:nvSpPr>
        <p:spPr/>
        <p:txBody>
          <a:bodyPr/>
          <a:lstStyle/>
          <a:p>
            <a:r>
              <a:rPr lang="en-US" dirty="0"/>
              <a:t>Some Good Resources</a:t>
            </a:r>
          </a:p>
        </p:txBody>
      </p:sp>
      <p:sp>
        <p:nvSpPr>
          <p:cNvPr id="3" name="Content Placeholder 2">
            <a:extLst>
              <a:ext uri="{FF2B5EF4-FFF2-40B4-BE49-F238E27FC236}">
                <a16:creationId xmlns:a16="http://schemas.microsoft.com/office/drawing/2014/main" id="{AF8529C4-A437-6C4F-A5AF-B2071E62E756}"/>
              </a:ext>
            </a:extLst>
          </p:cNvPr>
          <p:cNvSpPr>
            <a:spLocks noGrp="1"/>
          </p:cNvSpPr>
          <p:nvPr>
            <p:ph idx="1"/>
          </p:nvPr>
        </p:nvSpPr>
        <p:spPr/>
        <p:txBody>
          <a:bodyPr>
            <a:normAutofit fontScale="77500" lnSpcReduction="20000"/>
          </a:bodyPr>
          <a:lstStyle/>
          <a:p>
            <a:r>
              <a:rPr lang="en-US" dirty="0"/>
              <a:t>Van, M.A., </a:t>
            </a:r>
            <a:r>
              <a:rPr lang="en-US" dirty="0" err="1"/>
              <a:t>Rosenbrand</a:t>
            </a:r>
            <a:r>
              <a:rPr lang="en-US" dirty="0"/>
              <a:t>, E., </a:t>
            </a:r>
            <a:r>
              <a:rPr lang="en-US" dirty="0" err="1"/>
              <a:t>Tourment</a:t>
            </a:r>
            <a:r>
              <a:rPr lang="en-US" dirty="0"/>
              <a:t>, R., Smith, P. and </a:t>
            </a:r>
            <a:r>
              <a:rPr lang="en-US" dirty="0" err="1"/>
              <a:t>Zwanenburg</a:t>
            </a:r>
            <a:r>
              <a:rPr lang="en-US" dirty="0"/>
              <a:t>, C. </a:t>
            </a:r>
            <a:r>
              <a:rPr lang="en-US" b="1" i="1" dirty="0"/>
              <a:t>Failure paths for levees</a:t>
            </a:r>
            <a:r>
              <a:rPr lang="en-US" dirty="0"/>
              <a:t>. International Society of Soil mechanics and Geotechnical Engineering (ISSMGE) – Technical Committee TC201 ‘Geotechnical aspects of dikes and levees’, February 2022. Download </a:t>
            </a:r>
            <a:r>
              <a:rPr lang="en-US" dirty="0">
                <a:hlinkClick r:id="rId2"/>
              </a:rPr>
              <a:t>https://doi.org/10.53243/R0006</a:t>
            </a:r>
            <a:endParaRPr lang="en-US" dirty="0"/>
          </a:p>
          <a:p>
            <a:r>
              <a:rPr lang="en-US" dirty="0"/>
              <a:t>G. </a:t>
            </a:r>
            <a:r>
              <a:rPr lang="en-US" dirty="0" err="1"/>
              <a:t>Degoutte</a:t>
            </a:r>
            <a:r>
              <a:rPr lang="en-US" dirty="0"/>
              <a:t>, R. </a:t>
            </a:r>
            <a:r>
              <a:rPr lang="en-US" dirty="0" err="1"/>
              <a:t>Tourment</a:t>
            </a:r>
            <a:r>
              <a:rPr lang="en-US" dirty="0"/>
              <a:t> (eds), 2021. </a:t>
            </a:r>
            <a:r>
              <a:rPr lang="en-US" b="1" i="1" dirty="0"/>
              <a:t>Spillways on River Levees</a:t>
            </a:r>
            <a:r>
              <a:rPr lang="en-US" dirty="0"/>
              <a:t>. Versailles, Ed. </a:t>
            </a:r>
            <a:r>
              <a:rPr lang="en-US" dirty="0" err="1"/>
              <a:t>Quæ</a:t>
            </a:r>
            <a:r>
              <a:rPr lang="en-US" dirty="0"/>
              <a:t>, 184 p. DOI: 10.35690/978-2-7592-3285-7</a:t>
            </a:r>
          </a:p>
          <a:p>
            <a:r>
              <a:rPr lang="en-US" dirty="0"/>
              <a:t>Morris, Mark William (2013). Breaching of earth embankments and dams. PhD thesis The Open University.</a:t>
            </a:r>
          </a:p>
          <a:p>
            <a:r>
              <a:rPr lang="en-US" dirty="0" err="1"/>
              <a:t>Perlea</a:t>
            </a:r>
            <a:r>
              <a:rPr lang="en-US" dirty="0"/>
              <a:t>, Mary P.; Pearce, Robert L.; Lust, Kathleen E.; and Detrick, Charles W., "Repair of Scour Holes and Levees After the 1993 Flood" (1998). International Conference on Case Histories in Geotechnical Engineering. 19.</a:t>
            </a:r>
          </a:p>
          <a:p>
            <a:r>
              <a:rPr lang="en-US" b="0" i="0" dirty="0">
                <a:solidFill>
                  <a:srgbClr val="FF0000"/>
                </a:solidFill>
                <a:effectLst/>
                <a:latin typeface="-apple-system"/>
              </a:rPr>
              <a:t>Flynn, Stefan, </a:t>
            </a:r>
            <a:r>
              <a:rPr lang="en-US" b="0" i="0" dirty="0" err="1">
                <a:solidFill>
                  <a:srgbClr val="FF0000"/>
                </a:solidFill>
                <a:effectLst/>
                <a:latin typeface="-apple-system"/>
              </a:rPr>
              <a:t>Vahedifard</a:t>
            </a:r>
            <a:r>
              <a:rPr lang="en-US" b="0" i="0" dirty="0">
                <a:solidFill>
                  <a:srgbClr val="FF0000"/>
                </a:solidFill>
                <a:effectLst/>
                <a:latin typeface="-apple-system"/>
              </a:rPr>
              <a:t>, </a:t>
            </a:r>
            <a:r>
              <a:rPr lang="en-US" b="0" i="0" dirty="0" err="1">
                <a:solidFill>
                  <a:srgbClr val="FF0000"/>
                </a:solidFill>
                <a:effectLst/>
                <a:latin typeface="-apple-system"/>
              </a:rPr>
              <a:t>Farshid</a:t>
            </a:r>
            <a:r>
              <a:rPr lang="en-US" b="0" i="0" dirty="0">
                <a:solidFill>
                  <a:srgbClr val="FF0000"/>
                </a:solidFill>
                <a:effectLst/>
                <a:latin typeface="-apple-system"/>
              </a:rPr>
              <a:t>, and Schaaf, David. "A Dataset of Levee Overtopping Incidents." Geo-Extreme 2021: Proceedings, 2021, pp. 99-108. doi:10.1061/9780784483701.010. </a:t>
            </a:r>
            <a:r>
              <a:rPr lang="en-US" dirty="0">
                <a:latin typeface="-apple-system"/>
              </a:rPr>
              <a:t>– NEED ACCESS!</a:t>
            </a:r>
            <a:endParaRPr lang="en-US" dirty="0"/>
          </a:p>
          <a:p>
            <a:endParaRPr lang="en-US" dirty="0"/>
          </a:p>
        </p:txBody>
      </p:sp>
    </p:spTree>
    <p:extLst>
      <p:ext uri="{BB962C8B-B14F-4D97-AF65-F5344CB8AC3E}">
        <p14:creationId xmlns:p14="http://schemas.microsoft.com/office/powerpoint/2010/main" val="1333950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7EB6-64E0-DB18-2786-A5FC0FDACF32}"/>
              </a:ext>
            </a:extLst>
          </p:cNvPr>
          <p:cNvSpPr>
            <a:spLocks noGrp="1"/>
          </p:cNvSpPr>
          <p:nvPr>
            <p:ph type="title"/>
          </p:nvPr>
        </p:nvSpPr>
        <p:spPr/>
        <p:txBody>
          <a:bodyPr/>
          <a:lstStyle/>
          <a:p>
            <a:r>
              <a:rPr lang="en-US" dirty="0"/>
              <a:t>Background/Bio </a:t>
            </a:r>
          </a:p>
        </p:txBody>
      </p:sp>
      <p:sp>
        <p:nvSpPr>
          <p:cNvPr id="3" name="Content Placeholder 2">
            <a:extLst>
              <a:ext uri="{FF2B5EF4-FFF2-40B4-BE49-F238E27FC236}">
                <a16:creationId xmlns:a16="http://schemas.microsoft.com/office/drawing/2014/main" id="{6B1B738C-C4C2-A806-9868-4E21F5523C0E}"/>
              </a:ext>
            </a:extLst>
          </p:cNvPr>
          <p:cNvSpPr>
            <a:spLocks noGrp="1"/>
          </p:cNvSpPr>
          <p:nvPr>
            <p:ph idx="1"/>
          </p:nvPr>
        </p:nvSpPr>
        <p:spPr/>
        <p:txBody>
          <a:bodyPr>
            <a:normAutofit lnSpcReduction="10000"/>
          </a:bodyPr>
          <a:lstStyle/>
          <a:p>
            <a:r>
              <a:rPr lang="en-US" dirty="0"/>
              <a:t>Doug Edmonds</a:t>
            </a:r>
          </a:p>
          <a:p>
            <a:pPr lvl="1"/>
            <a:r>
              <a:rPr lang="en-US" dirty="0"/>
              <a:t>PhD. Penn State 2009 in Geosciences</a:t>
            </a:r>
          </a:p>
          <a:p>
            <a:pPr lvl="1"/>
            <a:r>
              <a:rPr lang="en-US" dirty="0"/>
              <a:t>Expertise in fluvial sedimentology, sediment transport and fluid flow </a:t>
            </a:r>
          </a:p>
          <a:p>
            <a:pPr lvl="1"/>
            <a:r>
              <a:rPr lang="en-US" dirty="0"/>
              <a:t>Methodological interests, modeling (numerical forward modeling), remote sensing, informatics</a:t>
            </a:r>
          </a:p>
          <a:p>
            <a:r>
              <a:rPr lang="en-US" dirty="0"/>
              <a:t>Jake Gearon</a:t>
            </a:r>
          </a:p>
          <a:p>
            <a:pPr lvl="1"/>
            <a:r>
              <a:rPr lang="en-US" dirty="0"/>
              <a:t>B.S./M.S. UT Austin 2019/2021 – Geology</a:t>
            </a:r>
          </a:p>
          <a:p>
            <a:pPr lvl="1"/>
            <a:r>
              <a:rPr lang="en-US" dirty="0"/>
              <a:t> Started at IU in 2021</a:t>
            </a:r>
          </a:p>
          <a:p>
            <a:pPr lvl="1"/>
            <a:r>
              <a:rPr lang="en-US" dirty="0"/>
              <a:t>Focus: remote sensing of sedimentary surface processes, at-scale geoinformatics</a:t>
            </a:r>
          </a:p>
          <a:p>
            <a:pPr lvl="1"/>
            <a:r>
              <a:rPr lang="en-US" dirty="0"/>
              <a:t>PhD title: </a:t>
            </a:r>
            <a:r>
              <a:rPr lang="en-US" i="1" dirty="0"/>
              <a:t>Investigating River Avulsion Dynamics with Large-Scale Remote Sensing Data Operations</a:t>
            </a:r>
          </a:p>
          <a:p>
            <a:endParaRPr lang="en-US" dirty="0"/>
          </a:p>
        </p:txBody>
      </p:sp>
    </p:spTree>
    <p:extLst>
      <p:ext uri="{BB962C8B-B14F-4D97-AF65-F5344CB8AC3E}">
        <p14:creationId xmlns:p14="http://schemas.microsoft.com/office/powerpoint/2010/main" val="827486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AC57-F6CF-852E-2FFB-6BC67556D59B}"/>
              </a:ext>
            </a:extLst>
          </p:cNvPr>
          <p:cNvSpPr>
            <a:spLocks noGrp="1"/>
          </p:cNvSpPr>
          <p:nvPr>
            <p:ph type="title"/>
          </p:nvPr>
        </p:nvSpPr>
        <p:spPr/>
        <p:txBody>
          <a:bodyPr/>
          <a:lstStyle/>
          <a:p>
            <a:r>
              <a:rPr lang="en-US" dirty="0"/>
              <a:t>Research Interests for this Project</a:t>
            </a:r>
          </a:p>
        </p:txBody>
      </p:sp>
      <p:sp>
        <p:nvSpPr>
          <p:cNvPr id="3" name="Content Placeholder 2">
            <a:extLst>
              <a:ext uri="{FF2B5EF4-FFF2-40B4-BE49-F238E27FC236}">
                <a16:creationId xmlns:a16="http://schemas.microsoft.com/office/drawing/2014/main" id="{86DDB60C-B996-7160-4B09-8485DDB1FAA2}"/>
              </a:ext>
            </a:extLst>
          </p:cNvPr>
          <p:cNvSpPr>
            <a:spLocks noGrp="1"/>
          </p:cNvSpPr>
          <p:nvPr>
            <p:ph idx="1"/>
          </p:nvPr>
        </p:nvSpPr>
        <p:spPr/>
        <p:txBody>
          <a:bodyPr>
            <a:normAutofit lnSpcReduction="10000"/>
          </a:bodyPr>
          <a:lstStyle/>
          <a:p>
            <a:r>
              <a:rPr lang="en-US" dirty="0"/>
              <a:t>Assess the status of national levee infrastructure</a:t>
            </a:r>
          </a:p>
          <a:p>
            <a:pPr lvl="1"/>
            <a:r>
              <a:rPr lang="en-US" dirty="0"/>
              <a:t>Height</a:t>
            </a:r>
          </a:p>
          <a:p>
            <a:pPr lvl="1"/>
            <a:r>
              <a:rPr lang="en-US" dirty="0"/>
              <a:t>Width</a:t>
            </a:r>
          </a:p>
          <a:p>
            <a:pPr lvl="1"/>
            <a:r>
              <a:rPr lang="en-US" dirty="0"/>
              <a:t>Vegetation Cover</a:t>
            </a:r>
          </a:p>
          <a:p>
            <a:pPr lvl="1"/>
            <a:r>
              <a:rPr lang="en-US" dirty="0"/>
              <a:t>Slope</a:t>
            </a:r>
          </a:p>
          <a:p>
            <a:pPr lvl="1"/>
            <a:r>
              <a:rPr lang="en-US" dirty="0"/>
              <a:t>Spatial Variability</a:t>
            </a:r>
          </a:p>
          <a:p>
            <a:r>
              <a:rPr lang="en-US" dirty="0"/>
              <a:t>What defects are detectable with remote sensing data?</a:t>
            </a:r>
          </a:p>
          <a:p>
            <a:pPr lvl="1"/>
            <a:r>
              <a:rPr lang="en-US" dirty="0"/>
              <a:t>Change detection on overtopped levees </a:t>
            </a:r>
          </a:p>
          <a:p>
            <a:pPr lvl="2"/>
            <a:r>
              <a:rPr lang="en-US" b="0" i="0" dirty="0">
                <a:solidFill>
                  <a:srgbClr val="FF0000"/>
                </a:solidFill>
                <a:effectLst/>
                <a:latin typeface="-apple-system"/>
              </a:rPr>
              <a:t>Flynn, Stefan, </a:t>
            </a:r>
            <a:r>
              <a:rPr lang="en-US" b="0" i="0" dirty="0" err="1">
                <a:solidFill>
                  <a:srgbClr val="FF0000"/>
                </a:solidFill>
                <a:effectLst/>
                <a:latin typeface="-apple-system"/>
              </a:rPr>
              <a:t>Vahedifard</a:t>
            </a:r>
            <a:r>
              <a:rPr lang="en-US" b="0" i="0" dirty="0">
                <a:solidFill>
                  <a:srgbClr val="FF0000"/>
                </a:solidFill>
                <a:effectLst/>
                <a:latin typeface="-apple-system"/>
              </a:rPr>
              <a:t>, </a:t>
            </a:r>
            <a:r>
              <a:rPr lang="en-US" b="0" i="0" dirty="0" err="1">
                <a:solidFill>
                  <a:srgbClr val="FF0000"/>
                </a:solidFill>
                <a:effectLst/>
                <a:latin typeface="-apple-system"/>
              </a:rPr>
              <a:t>Farshid</a:t>
            </a:r>
            <a:r>
              <a:rPr lang="en-US" b="0" i="0" dirty="0">
                <a:solidFill>
                  <a:srgbClr val="FF0000"/>
                </a:solidFill>
                <a:effectLst/>
                <a:latin typeface="-apple-system"/>
              </a:rPr>
              <a:t>, and Schaaf, David. "A Dataset of Levee Overtopping Incidents." Geo-Extreme 2021: Proceedings, 2021, pp. 99-108. doi:10.1061/9780784483701.010. </a:t>
            </a:r>
            <a:r>
              <a:rPr lang="en-US" dirty="0">
                <a:latin typeface="-apple-system"/>
              </a:rPr>
              <a:t>– NEED ACCESS!</a:t>
            </a:r>
            <a:endParaRPr lang="en-US" dirty="0"/>
          </a:p>
          <a:p>
            <a:pPr lvl="2"/>
            <a:r>
              <a:rPr lang="en-US" dirty="0"/>
              <a:t>enough events post 3DEP?</a:t>
            </a:r>
          </a:p>
          <a:p>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9625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8E3C-01F9-8AC7-EAD1-89AFF1D06D49}"/>
              </a:ext>
            </a:extLst>
          </p:cNvPr>
          <p:cNvSpPr>
            <a:spLocks noGrp="1"/>
          </p:cNvSpPr>
          <p:nvPr>
            <p:ph type="title"/>
          </p:nvPr>
        </p:nvSpPr>
        <p:spPr/>
        <p:txBody>
          <a:bodyPr/>
          <a:lstStyle/>
          <a:p>
            <a:r>
              <a:rPr lang="en-US" dirty="0"/>
              <a:t>Levee Informatics</a:t>
            </a:r>
          </a:p>
        </p:txBody>
      </p:sp>
      <p:sp>
        <p:nvSpPr>
          <p:cNvPr id="3" name="Content Placeholder 2">
            <a:extLst>
              <a:ext uri="{FF2B5EF4-FFF2-40B4-BE49-F238E27FC236}">
                <a16:creationId xmlns:a16="http://schemas.microsoft.com/office/drawing/2014/main" id="{204340B6-B267-A762-257F-DB8542B599E9}"/>
              </a:ext>
            </a:extLst>
          </p:cNvPr>
          <p:cNvSpPr>
            <a:spLocks noGrp="1"/>
          </p:cNvSpPr>
          <p:nvPr>
            <p:ph idx="1"/>
          </p:nvPr>
        </p:nvSpPr>
        <p:spPr/>
        <p:txBody>
          <a:bodyPr>
            <a:normAutofit/>
          </a:bodyPr>
          <a:lstStyle/>
          <a:p>
            <a:r>
              <a:rPr lang="en-US" dirty="0"/>
              <a:t>National Levee Database – Access to quasi-standardized levee data</a:t>
            </a:r>
          </a:p>
          <a:p>
            <a:r>
              <a:rPr lang="en-US" dirty="0"/>
              <a:t>”Quasi” because the levee data does not appear always </a:t>
            </a:r>
            <a:r>
              <a:rPr lang="en-US" i="1" dirty="0"/>
              <a:t>interoperable</a:t>
            </a:r>
            <a:r>
              <a:rPr lang="en-US" dirty="0"/>
              <a:t> (different names, error acceptability for profiles, data completeness, </a:t>
            </a:r>
            <a:r>
              <a:rPr lang="en-US" dirty="0" err="1"/>
              <a:t>etc</a:t>
            </a:r>
            <a:r>
              <a:rPr lang="en-US" dirty="0"/>
              <a:t>)</a:t>
            </a:r>
          </a:p>
          <a:p>
            <a:r>
              <a:rPr lang="en-US" dirty="0"/>
              <a:t>Question for group: can we get API access? They have a SWAGGER API endpoint: </a:t>
            </a:r>
            <a:r>
              <a:rPr lang="en-US" dirty="0">
                <a:hlinkClick r:id="rId2"/>
              </a:rPr>
              <a:t>https://levees.sec.usace.army.mil/developer/#/</a:t>
            </a:r>
            <a:r>
              <a:rPr lang="en-US" dirty="0"/>
              <a:t> but with sparse documentation. Would be good to be in contact with the dev team over there—they may even have a static version for us</a:t>
            </a:r>
          </a:p>
        </p:txBody>
      </p:sp>
    </p:spTree>
    <p:extLst>
      <p:ext uri="{BB962C8B-B14F-4D97-AF65-F5344CB8AC3E}">
        <p14:creationId xmlns:p14="http://schemas.microsoft.com/office/powerpoint/2010/main" val="179417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885701-4E1F-2E53-2998-574E84730D82}"/>
              </a:ext>
            </a:extLst>
          </p:cNvPr>
          <p:cNvPicPr>
            <a:picLocks noChangeAspect="1"/>
          </p:cNvPicPr>
          <p:nvPr/>
        </p:nvPicPr>
        <p:blipFill>
          <a:blip r:embed="rId2"/>
          <a:srcRect/>
          <a:stretch/>
        </p:blipFill>
        <p:spPr>
          <a:xfrm>
            <a:off x="100154" y="39558"/>
            <a:ext cx="6482058" cy="6482058"/>
          </a:xfrm>
          <a:prstGeom prst="rect">
            <a:avLst/>
          </a:prstGeom>
        </p:spPr>
      </p:pic>
      <p:pic>
        <p:nvPicPr>
          <p:cNvPr id="6" name="Picture 5">
            <a:extLst>
              <a:ext uri="{FF2B5EF4-FFF2-40B4-BE49-F238E27FC236}">
                <a16:creationId xmlns:a16="http://schemas.microsoft.com/office/drawing/2014/main" id="{AB62535C-23DF-8AE4-FF28-E0AAD54FF1C8}"/>
              </a:ext>
            </a:extLst>
          </p:cNvPr>
          <p:cNvPicPr>
            <a:picLocks noChangeAspect="1"/>
          </p:cNvPicPr>
          <p:nvPr/>
        </p:nvPicPr>
        <p:blipFill>
          <a:blip r:embed="rId3"/>
          <a:srcRect/>
          <a:stretch/>
        </p:blipFill>
        <p:spPr>
          <a:xfrm>
            <a:off x="6954578" y="134911"/>
            <a:ext cx="5004486" cy="3169895"/>
          </a:xfrm>
          <a:prstGeom prst="rect">
            <a:avLst/>
          </a:prstGeom>
        </p:spPr>
      </p:pic>
      <p:pic>
        <p:nvPicPr>
          <p:cNvPr id="7" name="Picture 6">
            <a:extLst>
              <a:ext uri="{FF2B5EF4-FFF2-40B4-BE49-F238E27FC236}">
                <a16:creationId xmlns:a16="http://schemas.microsoft.com/office/drawing/2014/main" id="{A6086777-E456-E554-2176-E7CE9E24C730}"/>
              </a:ext>
            </a:extLst>
          </p:cNvPr>
          <p:cNvPicPr>
            <a:picLocks noChangeAspect="1"/>
          </p:cNvPicPr>
          <p:nvPr/>
        </p:nvPicPr>
        <p:blipFill>
          <a:blip r:embed="rId4"/>
          <a:stretch>
            <a:fillRect/>
          </a:stretch>
        </p:blipFill>
        <p:spPr>
          <a:xfrm>
            <a:off x="7187513" y="3429000"/>
            <a:ext cx="4869893" cy="3074540"/>
          </a:xfrm>
          <a:prstGeom prst="rect">
            <a:avLst/>
          </a:prstGeom>
        </p:spPr>
      </p:pic>
      <p:pic>
        <p:nvPicPr>
          <p:cNvPr id="11" name="Picture 10">
            <a:extLst>
              <a:ext uri="{FF2B5EF4-FFF2-40B4-BE49-F238E27FC236}">
                <a16:creationId xmlns:a16="http://schemas.microsoft.com/office/drawing/2014/main" id="{5C463379-07C9-D774-5F8B-5101686BA07B}"/>
              </a:ext>
            </a:extLst>
          </p:cNvPr>
          <p:cNvPicPr>
            <a:picLocks noChangeAspect="1"/>
          </p:cNvPicPr>
          <p:nvPr/>
        </p:nvPicPr>
        <p:blipFill>
          <a:blip r:embed="rId5"/>
          <a:stretch>
            <a:fillRect/>
          </a:stretch>
        </p:blipFill>
        <p:spPr>
          <a:xfrm>
            <a:off x="6471713" y="5092817"/>
            <a:ext cx="2846127" cy="1606029"/>
          </a:xfrm>
          <a:prstGeom prst="rect">
            <a:avLst/>
          </a:prstGeom>
          <a:ln>
            <a:solidFill>
              <a:schemeClr val="tx1"/>
            </a:solidFill>
          </a:ln>
        </p:spPr>
      </p:pic>
      <p:sp>
        <p:nvSpPr>
          <p:cNvPr id="12" name="TextBox 11">
            <a:extLst>
              <a:ext uri="{FF2B5EF4-FFF2-40B4-BE49-F238E27FC236}">
                <a16:creationId xmlns:a16="http://schemas.microsoft.com/office/drawing/2014/main" id="{FB1142EF-4AE3-6FCD-2309-1ED69E2827EE}"/>
              </a:ext>
            </a:extLst>
          </p:cNvPr>
          <p:cNvSpPr txBox="1"/>
          <p:nvPr/>
        </p:nvSpPr>
        <p:spPr>
          <a:xfrm>
            <a:off x="9456822" y="3440243"/>
            <a:ext cx="2651880" cy="369332"/>
          </a:xfrm>
          <a:prstGeom prst="rect">
            <a:avLst/>
          </a:prstGeom>
          <a:solidFill>
            <a:schemeClr val="bg1"/>
          </a:solidFill>
          <a:ln>
            <a:solidFill>
              <a:schemeClr val="tx1"/>
            </a:solidFill>
          </a:ln>
        </p:spPr>
        <p:txBody>
          <a:bodyPr wrap="none" rtlCol="0">
            <a:spAutoFit/>
          </a:bodyPr>
          <a:lstStyle/>
          <a:p>
            <a:r>
              <a:rPr lang="en-US" dirty="0"/>
              <a:t>Indianapolis City Center -&gt;</a:t>
            </a:r>
          </a:p>
        </p:txBody>
      </p:sp>
      <p:sp>
        <p:nvSpPr>
          <p:cNvPr id="13" name="TextBox 12">
            <a:extLst>
              <a:ext uri="{FF2B5EF4-FFF2-40B4-BE49-F238E27FC236}">
                <a16:creationId xmlns:a16="http://schemas.microsoft.com/office/drawing/2014/main" id="{2A90B391-1DAA-A32C-6DCD-EB33E7CA4B9E}"/>
              </a:ext>
            </a:extLst>
          </p:cNvPr>
          <p:cNvSpPr txBox="1"/>
          <p:nvPr/>
        </p:nvSpPr>
        <p:spPr>
          <a:xfrm>
            <a:off x="11167419" y="6488668"/>
            <a:ext cx="853119" cy="369332"/>
          </a:xfrm>
          <a:prstGeom prst="rect">
            <a:avLst/>
          </a:prstGeom>
          <a:noFill/>
        </p:spPr>
        <p:txBody>
          <a:bodyPr wrap="none" rtlCol="0">
            <a:spAutoFit/>
          </a:bodyPr>
          <a:lstStyle/>
          <a:p>
            <a:r>
              <a:rPr lang="en-US" dirty="0"/>
              <a:t>1000 ft</a:t>
            </a:r>
          </a:p>
        </p:txBody>
      </p:sp>
      <p:cxnSp>
        <p:nvCxnSpPr>
          <p:cNvPr id="15" name="Straight Connector 14">
            <a:extLst>
              <a:ext uri="{FF2B5EF4-FFF2-40B4-BE49-F238E27FC236}">
                <a16:creationId xmlns:a16="http://schemas.microsoft.com/office/drawing/2014/main" id="{4C117D66-D17E-BC81-06C8-4E3CF1816B23}"/>
              </a:ext>
            </a:extLst>
          </p:cNvPr>
          <p:cNvCxnSpPr>
            <a:cxnSpLocks/>
          </p:cNvCxnSpPr>
          <p:nvPr/>
        </p:nvCxnSpPr>
        <p:spPr>
          <a:xfrm>
            <a:off x="10757114" y="6673334"/>
            <a:ext cx="3778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78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9E40-7639-33F9-A76E-3157133EF561}"/>
              </a:ext>
            </a:extLst>
          </p:cNvPr>
          <p:cNvSpPr>
            <a:spLocks noGrp="1"/>
          </p:cNvSpPr>
          <p:nvPr>
            <p:ph type="title"/>
          </p:nvPr>
        </p:nvSpPr>
        <p:spPr/>
        <p:txBody>
          <a:bodyPr/>
          <a:lstStyle/>
          <a:p>
            <a:r>
              <a:rPr lang="en-US" dirty="0"/>
              <a:t>Information Missing from NLD</a:t>
            </a:r>
          </a:p>
        </p:txBody>
      </p:sp>
      <p:sp>
        <p:nvSpPr>
          <p:cNvPr id="3" name="Content Placeholder 2">
            <a:extLst>
              <a:ext uri="{FF2B5EF4-FFF2-40B4-BE49-F238E27FC236}">
                <a16:creationId xmlns:a16="http://schemas.microsoft.com/office/drawing/2014/main" id="{546D456D-D877-FB09-E854-783C0EF93A22}"/>
              </a:ext>
            </a:extLst>
          </p:cNvPr>
          <p:cNvSpPr>
            <a:spLocks noGrp="1"/>
          </p:cNvSpPr>
          <p:nvPr>
            <p:ph idx="1"/>
          </p:nvPr>
        </p:nvSpPr>
        <p:spPr/>
        <p:txBody>
          <a:bodyPr/>
          <a:lstStyle/>
          <a:p>
            <a:r>
              <a:rPr lang="en-US" dirty="0"/>
              <a:t>Tabular Height Data/Width or Slope!</a:t>
            </a:r>
          </a:p>
          <a:p>
            <a:pPr lvl="1"/>
            <a:r>
              <a:rPr lang="en-US" dirty="0"/>
              <a:t>Occasionally exists but reported as maximum (no spatial variability in geometric measurements)</a:t>
            </a:r>
          </a:p>
          <a:p>
            <a:r>
              <a:rPr lang="en-US" dirty="0"/>
              <a:t>Datum/Elevation source information for profile</a:t>
            </a:r>
          </a:p>
          <a:p>
            <a:r>
              <a:rPr lang="en-US" dirty="0"/>
              <a:t>NLD is “machine-readable” in name only in current form :/ (this is common with databases that have state/county data providers)</a:t>
            </a:r>
          </a:p>
          <a:p>
            <a:endParaRPr lang="en-US" dirty="0"/>
          </a:p>
          <a:p>
            <a:endParaRPr lang="en-US" dirty="0"/>
          </a:p>
        </p:txBody>
      </p:sp>
      <p:pic>
        <p:nvPicPr>
          <p:cNvPr id="2050" name="Picture 2" descr="THE BIG FLOOD:">
            <a:extLst>
              <a:ext uri="{FF2B5EF4-FFF2-40B4-BE49-F238E27FC236}">
                <a16:creationId xmlns:a16="http://schemas.microsoft.com/office/drawing/2014/main" id="{3789B06F-75A5-C6CC-4701-A4966D957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50" y="4334329"/>
            <a:ext cx="5397500" cy="149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373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B3040-7419-6620-8A9C-AB3E73AF976C}"/>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Levee Failures/Defects</a:t>
            </a:r>
          </a:p>
        </p:txBody>
      </p:sp>
      <p:pic>
        <p:nvPicPr>
          <p:cNvPr id="4" name="Content Placeholder 3">
            <a:extLst>
              <a:ext uri="{FF2B5EF4-FFF2-40B4-BE49-F238E27FC236}">
                <a16:creationId xmlns:a16="http://schemas.microsoft.com/office/drawing/2014/main" id="{B50BCDD4-1DEC-1BE3-0AF4-B363FEAB04F4}"/>
              </a:ext>
            </a:extLst>
          </p:cNvPr>
          <p:cNvPicPr>
            <a:picLocks noGrp="1" noChangeAspect="1"/>
          </p:cNvPicPr>
          <p:nvPr>
            <p:ph idx="1"/>
          </p:nvPr>
        </p:nvPicPr>
        <p:blipFill rotWithShape="1">
          <a:blip r:embed="rId2"/>
          <a:srcRect r="1918" b="-2"/>
          <a:stretch/>
        </p:blipFill>
        <p:spPr>
          <a:xfrm>
            <a:off x="6148977" y="2737170"/>
            <a:ext cx="5803323" cy="3890357"/>
          </a:xfrm>
          <a:prstGeom prst="rect">
            <a:avLst/>
          </a:prstGeom>
        </p:spPr>
      </p:pic>
      <p:pic>
        <p:nvPicPr>
          <p:cNvPr id="5" name="Picture 4">
            <a:extLst>
              <a:ext uri="{FF2B5EF4-FFF2-40B4-BE49-F238E27FC236}">
                <a16:creationId xmlns:a16="http://schemas.microsoft.com/office/drawing/2014/main" id="{D334BE9E-25E4-A0FD-3519-40A6BC6B540D}"/>
              </a:ext>
            </a:extLst>
          </p:cNvPr>
          <p:cNvPicPr>
            <a:picLocks noChangeAspect="1"/>
          </p:cNvPicPr>
          <p:nvPr/>
        </p:nvPicPr>
        <p:blipFill rotWithShape="1">
          <a:blip r:embed="rId3"/>
          <a:srcRect l="15345" r="-1" b="-1"/>
          <a:stretch/>
        </p:blipFill>
        <p:spPr>
          <a:xfrm>
            <a:off x="207618" y="2753212"/>
            <a:ext cx="5803323" cy="3890357"/>
          </a:xfrm>
          <a:prstGeom prst="rect">
            <a:avLst/>
          </a:prstGeom>
        </p:spPr>
      </p:pic>
      <p:sp>
        <p:nvSpPr>
          <p:cNvPr id="6" name="TextBox 5">
            <a:extLst>
              <a:ext uri="{FF2B5EF4-FFF2-40B4-BE49-F238E27FC236}">
                <a16:creationId xmlns:a16="http://schemas.microsoft.com/office/drawing/2014/main" id="{45684C0C-7F88-0CCF-6DAB-FF20818F3A73}"/>
              </a:ext>
            </a:extLst>
          </p:cNvPr>
          <p:cNvSpPr txBox="1"/>
          <p:nvPr/>
        </p:nvSpPr>
        <p:spPr>
          <a:xfrm>
            <a:off x="207618" y="1756845"/>
            <a:ext cx="11744682" cy="923330"/>
          </a:xfrm>
          <a:prstGeom prst="rect">
            <a:avLst/>
          </a:prstGeom>
          <a:noFill/>
        </p:spPr>
        <p:txBody>
          <a:bodyPr wrap="square" rtlCol="0">
            <a:spAutoFit/>
          </a:bodyPr>
          <a:lstStyle/>
          <a:p>
            <a:r>
              <a:rPr lang="en-US" dirty="0"/>
              <a:t>Failed after a 19 m flood stage overtopped the levees designed for 18 m stage. Failure mode uncertain other than some observed overtopping scour. Generated a scour pit and sandy crevasse splay. –QUESTION after last meeting -&gt; what can we see from space/for free?</a:t>
            </a:r>
          </a:p>
        </p:txBody>
      </p:sp>
    </p:spTree>
    <p:extLst>
      <p:ext uri="{BB962C8B-B14F-4D97-AF65-F5344CB8AC3E}">
        <p14:creationId xmlns:p14="http://schemas.microsoft.com/office/powerpoint/2010/main" val="3630841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6F4250-4FCA-2C80-624A-FBB940695952}"/>
              </a:ext>
            </a:extLst>
          </p:cNvPr>
          <p:cNvPicPr>
            <a:picLocks noChangeAspect="1"/>
          </p:cNvPicPr>
          <p:nvPr/>
        </p:nvPicPr>
        <p:blipFill>
          <a:blip r:embed="rId2"/>
          <a:stretch>
            <a:fillRect/>
          </a:stretch>
        </p:blipFill>
        <p:spPr>
          <a:xfrm>
            <a:off x="3780454" y="4066187"/>
            <a:ext cx="3947562" cy="2703951"/>
          </a:xfrm>
          <a:prstGeom prst="rect">
            <a:avLst/>
          </a:prstGeom>
        </p:spPr>
      </p:pic>
      <p:sp>
        <p:nvSpPr>
          <p:cNvPr id="2" name="Title 1">
            <a:extLst>
              <a:ext uri="{FF2B5EF4-FFF2-40B4-BE49-F238E27FC236}">
                <a16:creationId xmlns:a16="http://schemas.microsoft.com/office/drawing/2014/main" id="{9163C6DB-F31C-7772-6A4E-F768AA022C44}"/>
              </a:ext>
            </a:extLst>
          </p:cNvPr>
          <p:cNvSpPr>
            <a:spLocks noGrp="1"/>
          </p:cNvSpPr>
          <p:nvPr>
            <p:ph type="title"/>
          </p:nvPr>
        </p:nvSpPr>
        <p:spPr>
          <a:xfrm>
            <a:off x="2242457" y="115775"/>
            <a:ext cx="10515600" cy="1325563"/>
          </a:xfrm>
        </p:spPr>
        <p:txBody>
          <a:bodyPr/>
          <a:lstStyle/>
          <a:p>
            <a:r>
              <a:rPr lang="en-US" dirty="0"/>
              <a:t>Some sedimentary considerations</a:t>
            </a:r>
          </a:p>
        </p:txBody>
      </p:sp>
      <p:pic>
        <p:nvPicPr>
          <p:cNvPr id="7" name="Content Placeholder 6">
            <a:extLst>
              <a:ext uri="{FF2B5EF4-FFF2-40B4-BE49-F238E27FC236}">
                <a16:creationId xmlns:a16="http://schemas.microsoft.com/office/drawing/2014/main" id="{72A790FA-23B2-5399-A4BC-95DDC168677B}"/>
              </a:ext>
            </a:extLst>
          </p:cNvPr>
          <p:cNvPicPr>
            <a:picLocks noGrp="1" noChangeAspect="1"/>
          </p:cNvPicPr>
          <p:nvPr>
            <p:ph idx="1"/>
          </p:nvPr>
        </p:nvPicPr>
        <p:blipFill>
          <a:blip r:embed="rId3"/>
          <a:stretch>
            <a:fillRect/>
          </a:stretch>
        </p:blipFill>
        <p:spPr>
          <a:xfrm>
            <a:off x="146462" y="4608276"/>
            <a:ext cx="3983619" cy="862550"/>
          </a:xfrm>
          <a:prstGeom prst="rect">
            <a:avLst/>
          </a:prstGeom>
        </p:spPr>
      </p:pic>
      <p:sp>
        <p:nvSpPr>
          <p:cNvPr id="5" name="TextBox 4">
            <a:extLst>
              <a:ext uri="{FF2B5EF4-FFF2-40B4-BE49-F238E27FC236}">
                <a16:creationId xmlns:a16="http://schemas.microsoft.com/office/drawing/2014/main" id="{CA0FC9A5-F552-4B75-9370-A47A07B5A7AC}"/>
              </a:ext>
            </a:extLst>
          </p:cNvPr>
          <p:cNvSpPr txBox="1"/>
          <p:nvPr/>
        </p:nvSpPr>
        <p:spPr>
          <a:xfrm>
            <a:off x="257938" y="1251497"/>
            <a:ext cx="11587879" cy="1200329"/>
          </a:xfrm>
          <a:prstGeom prst="rect">
            <a:avLst/>
          </a:prstGeom>
          <a:noFill/>
        </p:spPr>
        <p:txBody>
          <a:bodyPr wrap="square">
            <a:spAutoFit/>
          </a:bodyPr>
          <a:lstStyle/>
          <a:p>
            <a:pPr algn="ctr"/>
            <a:r>
              <a:rPr lang="en-US" dirty="0"/>
              <a:t>“</a:t>
            </a:r>
            <a:r>
              <a:rPr lang="en-US" b="1" i="1" dirty="0"/>
              <a:t>The shear stress applied by a 1 cm water layer on a 1:3 slope is ~ 31 Pa</a:t>
            </a:r>
            <a:r>
              <a:rPr lang="en-US" dirty="0"/>
              <a:t>. Yet the acceptable [sic] shear stress on the ground ranges from </a:t>
            </a:r>
            <a:r>
              <a:rPr lang="en-US" b="1" i="1" dirty="0"/>
              <a:t>3 to 30 Pa</a:t>
            </a:r>
            <a:r>
              <a:rPr lang="en-US" dirty="0"/>
              <a:t>. Therefore, even a low level of discharge can wear particles away. This eliminates the stabilizing force they provide to upstream particles, which can, in turn, be worn away. This mechanism is regressive”</a:t>
            </a:r>
          </a:p>
          <a:p>
            <a:endParaRPr lang="en-US" dirty="0"/>
          </a:p>
        </p:txBody>
      </p:sp>
      <p:pic>
        <p:nvPicPr>
          <p:cNvPr id="6" name="Picture 5">
            <a:extLst>
              <a:ext uri="{FF2B5EF4-FFF2-40B4-BE49-F238E27FC236}">
                <a16:creationId xmlns:a16="http://schemas.microsoft.com/office/drawing/2014/main" id="{9DCE4B00-BE69-3DC3-F7EB-6015822049D1}"/>
              </a:ext>
            </a:extLst>
          </p:cNvPr>
          <p:cNvPicPr>
            <a:picLocks noChangeAspect="1"/>
          </p:cNvPicPr>
          <p:nvPr/>
        </p:nvPicPr>
        <p:blipFill>
          <a:blip r:embed="rId4"/>
          <a:stretch>
            <a:fillRect/>
          </a:stretch>
        </p:blipFill>
        <p:spPr>
          <a:xfrm>
            <a:off x="119960" y="2728825"/>
            <a:ext cx="4036621" cy="1579978"/>
          </a:xfrm>
          <a:prstGeom prst="rect">
            <a:avLst/>
          </a:prstGeom>
        </p:spPr>
      </p:pic>
      <p:sp>
        <p:nvSpPr>
          <p:cNvPr id="8" name="TextBox 7">
            <a:extLst>
              <a:ext uri="{FF2B5EF4-FFF2-40B4-BE49-F238E27FC236}">
                <a16:creationId xmlns:a16="http://schemas.microsoft.com/office/drawing/2014/main" id="{FF4C11EC-9A6E-B1CA-4078-853F8DBFBE90}"/>
              </a:ext>
            </a:extLst>
          </p:cNvPr>
          <p:cNvSpPr txBox="1"/>
          <p:nvPr/>
        </p:nvSpPr>
        <p:spPr>
          <a:xfrm>
            <a:off x="335209" y="3881521"/>
            <a:ext cx="1005981" cy="369332"/>
          </a:xfrm>
          <a:prstGeom prst="rect">
            <a:avLst/>
          </a:prstGeom>
          <a:noFill/>
        </p:spPr>
        <p:txBody>
          <a:bodyPr wrap="none" rtlCol="0">
            <a:spAutoFit/>
          </a:bodyPr>
          <a:lstStyle/>
          <a:p>
            <a:r>
              <a:rPr lang="en-US" dirty="0"/>
              <a:t>SEEPAGE</a:t>
            </a:r>
          </a:p>
        </p:txBody>
      </p:sp>
      <p:sp>
        <p:nvSpPr>
          <p:cNvPr id="9" name="TextBox 8">
            <a:extLst>
              <a:ext uri="{FF2B5EF4-FFF2-40B4-BE49-F238E27FC236}">
                <a16:creationId xmlns:a16="http://schemas.microsoft.com/office/drawing/2014/main" id="{10352D72-67B4-A727-D5D3-15A72F4817CD}"/>
              </a:ext>
            </a:extLst>
          </p:cNvPr>
          <p:cNvSpPr txBox="1"/>
          <p:nvPr/>
        </p:nvSpPr>
        <p:spPr>
          <a:xfrm>
            <a:off x="4384339" y="3701953"/>
            <a:ext cx="3115918" cy="369332"/>
          </a:xfrm>
          <a:prstGeom prst="rect">
            <a:avLst/>
          </a:prstGeom>
          <a:noFill/>
        </p:spPr>
        <p:txBody>
          <a:bodyPr wrap="none" rtlCol="0">
            <a:spAutoFit/>
          </a:bodyPr>
          <a:lstStyle/>
          <a:p>
            <a:r>
              <a:rPr lang="en-US" dirty="0"/>
              <a:t>LAND SIDE EXTERNAL EROSION</a:t>
            </a:r>
          </a:p>
        </p:txBody>
      </p:sp>
      <p:pic>
        <p:nvPicPr>
          <p:cNvPr id="11" name="Picture 10">
            <a:extLst>
              <a:ext uri="{FF2B5EF4-FFF2-40B4-BE49-F238E27FC236}">
                <a16:creationId xmlns:a16="http://schemas.microsoft.com/office/drawing/2014/main" id="{5703E17E-13F4-3BFC-E922-76C3266F6046}"/>
              </a:ext>
            </a:extLst>
          </p:cNvPr>
          <p:cNvPicPr>
            <a:picLocks noChangeAspect="1"/>
          </p:cNvPicPr>
          <p:nvPr/>
        </p:nvPicPr>
        <p:blipFill>
          <a:blip r:embed="rId5"/>
          <a:stretch>
            <a:fillRect/>
          </a:stretch>
        </p:blipFill>
        <p:spPr>
          <a:xfrm>
            <a:off x="4603500" y="2479351"/>
            <a:ext cx="2677597" cy="1220053"/>
          </a:xfrm>
          <a:prstGeom prst="rect">
            <a:avLst/>
          </a:prstGeom>
        </p:spPr>
      </p:pic>
      <p:sp>
        <p:nvSpPr>
          <p:cNvPr id="12" name="TextBox 11">
            <a:extLst>
              <a:ext uri="{FF2B5EF4-FFF2-40B4-BE49-F238E27FC236}">
                <a16:creationId xmlns:a16="http://schemas.microsoft.com/office/drawing/2014/main" id="{205BBBA6-FB4C-6363-C26E-73EC3EF2C929}"/>
              </a:ext>
            </a:extLst>
          </p:cNvPr>
          <p:cNvSpPr txBox="1"/>
          <p:nvPr/>
        </p:nvSpPr>
        <p:spPr>
          <a:xfrm>
            <a:off x="5037659" y="2110019"/>
            <a:ext cx="1809278" cy="369332"/>
          </a:xfrm>
          <a:prstGeom prst="rect">
            <a:avLst/>
          </a:prstGeom>
          <a:noFill/>
        </p:spPr>
        <p:txBody>
          <a:bodyPr wrap="none" rtlCol="0">
            <a:spAutoFit/>
          </a:bodyPr>
          <a:lstStyle/>
          <a:p>
            <a:r>
              <a:rPr lang="en-US" dirty="0"/>
              <a:t>PIPE FORMATION</a:t>
            </a:r>
          </a:p>
        </p:txBody>
      </p:sp>
      <p:pic>
        <p:nvPicPr>
          <p:cNvPr id="13" name="Picture 12">
            <a:extLst>
              <a:ext uri="{FF2B5EF4-FFF2-40B4-BE49-F238E27FC236}">
                <a16:creationId xmlns:a16="http://schemas.microsoft.com/office/drawing/2014/main" id="{39BAF80C-AEB4-CCEA-CB42-78BEA62D059C}"/>
              </a:ext>
            </a:extLst>
          </p:cNvPr>
          <p:cNvPicPr>
            <a:picLocks noChangeAspect="1"/>
          </p:cNvPicPr>
          <p:nvPr/>
        </p:nvPicPr>
        <p:blipFill>
          <a:blip r:embed="rId6"/>
          <a:stretch>
            <a:fillRect/>
          </a:stretch>
        </p:blipFill>
        <p:spPr>
          <a:xfrm>
            <a:off x="353048" y="5684993"/>
            <a:ext cx="3410750" cy="1125143"/>
          </a:xfrm>
          <a:prstGeom prst="rect">
            <a:avLst/>
          </a:prstGeom>
        </p:spPr>
      </p:pic>
      <p:sp>
        <p:nvSpPr>
          <p:cNvPr id="14" name="TextBox 13">
            <a:extLst>
              <a:ext uri="{FF2B5EF4-FFF2-40B4-BE49-F238E27FC236}">
                <a16:creationId xmlns:a16="http://schemas.microsoft.com/office/drawing/2014/main" id="{C8FF3B88-5DC3-D14A-A170-87963570FEC8}"/>
              </a:ext>
            </a:extLst>
          </p:cNvPr>
          <p:cNvSpPr txBox="1"/>
          <p:nvPr/>
        </p:nvSpPr>
        <p:spPr>
          <a:xfrm>
            <a:off x="2414098" y="6449392"/>
            <a:ext cx="1179234" cy="369332"/>
          </a:xfrm>
          <a:prstGeom prst="rect">
            <a:avLst/>
          </a:prstGeom>
          <a:noFill/>
        </p:spPr>
        <p:txBody>
          <a:bodyPr wrap="none" rtlCol="0">
            <a:spAutoFit/>
          </a:bodyPr>
          <a:lstStyle/>
          <a:p>
            <a:r>
              <a:rPr lang="en-US" dirty="0"/>
              <a:t>UPHEAVAL</a:t>
            </a:r>
          </a:p>
        </p:txBody>
      </p:sp>
      <p:sp>
        <p:nvSpPr>
          <p:cNvPr id="16" name="TextBox 15">
            <a:extLst>
              <a:ext uri="{FF2B5EF4-FFF2-40B4-BE49-F238E27FC236}">
                <a16:creationId xmlns:a16="http://schemas.microsoft.com/office/drawing/2014/main" id="{8E987F45-5682-6FB2-ECE2-7B62818D11FA}"/>
              </a:ext>
            </a:extLst>
          </p:cNvPr>
          <p:cNvSpPr txBox="1"/>
          <p:nvPr/>
        </p:nvSpPr>
        <p:spPr>
          <a:xfrm>
            <a:off x="500464" y="5023912"/>
            <a:ext cx="3234925" cy="369332"/>
          </a:xfrm>
          <a:prstGeom prst="rect">
            <a:avLst/>
          </a:prstGeom>
          <a:noFill/>
        </p:spPr>
        <p:txBody>
          <a:bodyPr wrap="none" rtlCol="0">
            <a:spAutoFit/>
          </a:bodyPr>
          <a:lstStyle/>
          <a:p>
            <a:r>
              <a:rPr lang="en-US" dirty="0"/>
              <a:t>WATER SIDE EXTERNAL EROSION</a:t>
            </a:r>
          </a:p>
        </p:txBody>
      </p:sp>
      <p:pic>
        <p:nvPicPr>
          <p:cNvPr id="17" name="Picture 16">
            <a:extLst>
              <a:ext uri="{FF2B5EF4-FFF2-40B4-BE49-F238E27FC236}">
                <a16:creationId xmlns:a16="http://schemas.microsoft.com/office/drawing/2014/main" id="{1D77A469-BFC6-FFD9-94A1-DE02584B2FD8}"/>
              </a:ext>
            </a:extLst>
          </p:cNvPr>
          <p:cNvPicPr>
            <a:picLocks noChangeAspect="1"/>
          </p:cNvPicPr>
          <p:nvPr/>
        </p:nvPicPr>
        <p:blipFill>
          <a:blip r:embed="rId7"/>
          <a:stretch>
            <a:fillRect/>
          </a:stretch>
        </p:blipFill>
        <p:spPr>
          <a:xfrm>
            <a:off x="7800601" y="3703526"/>
            <a:ext cx="4045217" cy="2789349"/>
          </a:xfrm>
          <a:prstGeom prst="rect">
            <a:avLst/>
          </a:prstGeom>
        </p:spPr>
      </p:pic>
      <p:sp>
        <p:nvSpPr>
          <p:cNvPr id="18" name="TextBox 17">
            <a:extLst>
              <a:ext uri="{FF2B5EF4-FFF2-40B4-BE49-F238E27FC236}">
                <a16:creationId xmlns:a16="http://schemas.microsoft.com/office/drawing/2014/main" id="{88BFE80B-6E58-2C8F-CDF5-C8DC97FCF16E}"/>
              </a:ext>
            </a:extLst>
          </p:cNvPr>
          <p:cNvSpPr txBox="1"/>
          <p:nvPr/>
        </p:nvSpPr>
        <p:spPr>
          <a:xfrm>
            <a:off x="8881926" y="3334148"/>
            <a:ext cx="941283" cy="369332"/>
          </a:xfrm>
          <a:prstGeom prst="rect">
            <a:avLst/>
          </a:prstGeom>
          <a:noFill/>
        </p:spPr>
        <p:txBody>
          <a:bodyPr wrap="none" rtlCol="0">
            <a:spAutoFit/>
          </a:bodyPr>
          <a:lstStyle/>
          <a:p>
            <a:r>
              <a:rPr lang="en-US" dirty="0"/>
              <a:t>SLIDING</a:t>
            </a:r>
          </a:p>
        </p:txBody>
      </p:sp>
    </p:spTree>
    <p:extLst>
      <p:ext uri="{BB962C8B-B14F-4D97-AF65-F5344CB8AC3E}">
        <p14:creationId xmlns:p14="http://schemas.microsoft.com/office/powerpoint/2010/main" val="2615488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antoVaraoLeveeBreach.mp4">
            <a:hlinkClick r:id="" action="ppaction://media"/>
            <a:extLst>
              <a:ext uri="{FF2B5EF4-FFF2-40B4-BE49-F238E27FC236}">
                <a16:creationId xmlns:a16="http://schemas.microsoft.com/office/drawing/2014/main" id="{141117BA-B2EE-5E5A-1A81-D88C10EE82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5" cy="6858000"/>
          </a:xfrm>
        </p:spPr>
      </p:pic>
      <p:sp>
        <p:nvSpPr>
          <p:cNvPr id="2" name="Title 1">
            <a:extLst>
              <a:ext uri="{FF2B5EF4-FFF2-40B4-BE49-F238E27FC236}">
                <a16:creationId xmlns:a16="http://schemas.microsoft.com/office/drawing/2014/main" id="{CFB1BC1E-EB97-216A-BBA4-2F36B749CEE7}"/>
              </a:ext>
            </a:extLst>
          </p:cNvPr>
          <p:cNvSpPr>
            <a:spLocks noGrp="1"/>
          </p:cNvSpPr>
          <p:nvPr>
            <p:ph type="title"/>
          </p:nvPr>
        </p:nvSpPr>
        <p:spPr>
          <a:xfrm>
            <a:off x="3677653" y="0"/>
            <a:ext cx="5153526" cy="1325563"/>
          </a:xfrm>
        </p:spPr>
        <p:txBody>
          <a:bodyPr/>
          <a:lstStyle/>
          <a:p>
            <a:r>
              <a:rPr lang="en-US" dirty="0">
                <a:solidFill>
                  <a:schemeClr val="bg1"/>
                </a:solidFill>
              </a:rPr>
              <a:t>Santo </a:t>
            </a:r>
            <a:r>
              <a:rPr lang="en-US" dirty="0" err="1">
                <a:solidFill>
                  <a:schemeClr val="bg1"/>
                </a:solidFill>
              </a:rPr>
              <a:t>Varão</a:t>
            </a:r>
            <a:r>
              <a:rPr lang="en-US" dirty="0">
                <a:solidFill>
                  <a:schemeClr val="bg1"/>
                </a:solidFill>
              </a:rPr>
              <a:t>, Portugal</a:t>
            </a:r>
          </a:p>
        </p:txBody>
      </p:sp>
      <p:cxnSp>
        <p:nvCxnSpPr>
          <p:cNvPr id="6" name="Straight Connector 5">
            <a:extLst>
              <a:ext uri="{FF2B5EF4-FFF2-40B4-BE49-F238E27FC236}">
                <a16:creationId xmlns:a16="http://schemas.microsoft.com/office/drawing/2014/main" id="{6EB106D3-29E6-A163-1815-BCCF16F11E31}"/>
              </a:ext>
            </a:extLst>
          </p:cNvPr>
          <p:cNvCxnSpPr>
            <a:cxnSpLocks/>
          </p:cNvCxnSpPr>
          <p:nvPr/>
        </p:nvCxnSpPr>
        <p:spPr>
          <a:xfrm flipV="1">
            <a:off x="4697260" y="1189973"/>
            <a:ext cx="1703540" cy="48851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FF412B7-A1DF-43FF-F49E-FFB17F5D603C}"/>
              </a:ext>
            </a:extLst>
          </p:cNvPr>
          <p:cNvSpPr txBox="1"/>
          <p:nvPr/>
        </p:nvSpPr>
        <p:spPr>
          <a:xfrm rot="20717280">
            <a:off x="5315467" y="1425298"/>
            <a:ext cx="837089" cy="400110"/>
          </a:xfrm>
          <a:prstGeom prst="rect">
            <a:avLst/>
          </a:prstGeom>
          <a:noFill/>
        </p:spPr>
        <p:txBody>
          <a:bodyPr wrap="none" rtlCol="0">
            <a:spAutoFit/>
          </a:bodyPr>
          <a:lstStyle/>
          <a:p>
            <a:r>
              <a:rPr lang="en-US" sz="2000" dirty="0">
                <a:solidFill>
                  <a:schemeClr val="bg1"/>
                </a:solidFill>
              </a:rPr>
              <a:t>500 m</a:t>
            </a:r>
          </a:p>
        </p:txBody>
      </p:sp>
    </p:spTree>
    <p:extLst>
      <p:ext uri="{BB962C8B-B14F-4D97-AF65-F5344CB8AC3E}">
        <p14:creationId xmlns:p14="http://schemas.microsoft.com/office/powerpoint/2010/main" val="131623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2506</TotalTime>
  <Words>1165</Words>
  <Application>Microsoft Macintosh PowerPoint</Application>
  <PresentationFormat>Widescreen</PresentationFormat>
  <Paragraphs>95</Paragraphs>
  <Slides>19</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-apple-system</vt:lpstr>
      <vt:lpstr>Arial</vt:lpstr>
      <vt:lpstr>Calibri</vt:lpstr>
      <vt:lpstr>Calibri Light</vt:lpstr>
      <vt:lpstr>Office Theme</vt:lpstr>
      <vt:lpstr>IU Group Update</vt:lpstr>
      <vt:lpstr>Background/Bio </vt:lpstr>
      <vt:lpstr>Research Interests for this Project</vt:lpstr>
      <vt:lpstr>Levee Informatics</vt:lpstr>
      <vt:lpstr>PowerPoint Presentation</vt:lpstr>
      <vt:lpstr>Information Missing from NLD</vt:lpstr>
      <vt:lpstr>Levee Failures/Defects</vt:lpstr>
      <vt:lpstr>Some sedimentary considerations</vt:lpstr>
      <vt:lpstr>Santo Varão, Portugal</vt:lpstr>
      <vt:lpstr>Overview of crevasse channel, scale unknown</vt:lpstr>
      <vt:lpstr>Pocahontas, AR</vt:lpstr>
      <vt:lpstr>PowerPoint Presentation</vt:lpstr>
      <vt:lpstr>PowerPoint Presentation</vt:lpstr>
      <vt:lpstr>Steady-State Shear Stress Calculations</vt:lpstr>
      <vt:lpstr>PowerPoint Presentation</vt:lpstr>
      <vt:lpstr>Interesting notes/takeaways</vt:lpstr>
      <vt:lpstr>A possible direction: Meso-scale context: alluvial ridges</vt:lpstr>
      <vt:lpstr>Sedimentation Trends</vt:lpstr>
      <vt:lpstr>Some Good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Jake Gearon</dc:creator>
  <cp:lastModifiedBy>Jake Gearon</cp:lastModifiedBy>
  <cp:revision>7</cp:revision>
  <dcterms:created xsi:type="dcterms:W3CDTF">2023-11-30T18:51:26Z</dcterms:created>
  <dcterms:modified xsi:type="dcterms:W3CDTF">2024-01-03T22:21:14Z</dcterms:modified>
</cp:coreProperties>
</file>